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xlsx" ContentType="application/vnd.openxmlformats-officedocument.spreadsheetml.sheet"/>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6"/>
  </p:notesMasterIdLst>
  <p:sldIdLst>
    <p:sldId id="701" r:id="rId2"/>
    <p:sldId id="739" r:id="rId3"/>
    <p:sldId id="740" r:id="rId4"/>
    <p:sldId id="702" r:id="rId5"/>
    <p:sldId id="704" r:id="rId6"/>
    <p:sldId id="705" r:id="rId7"/>
    <p:sldId id="746" r:id="rId8"/>
    <p:sldId id="738" r:id="rId9"/>
    <p:sldId id="744" r:id="rId10"/>
    <p:sldId id="703" r:id="rId11"/>
    <p:sldId id="722" r:id="rId12"/>
    <p:sldId id="737" r:id="rId13"/>
    <p:sldId id="726" r:id="rId14"/>
    <p:sldId id="742" r:id="rId15"/>
    <p:sldId id="743" r:id="rId16"/>
    <p:sldId id="723" r:id="rId17"/>
    <p:sldId id="706" r:id="rId18"/>
    <p:sldId id="724" r:id="rId19"/>
    <p:sldId id="707" r:id="rId20"/>
    <p:sldId id="725" r:id="rId21"/>
    <p:sldId id="729" r:id="rId22"/>
    <p:sldId id="728" r:id="rId23"/>
    <p:sldId id="730" r:id="rId24"/>
    <p:sldId id="708" r:id="rId25"/>
    <p:sldId id="727" r:id="rId26"/>
    <p:sldId id="732" r:id="rId27"/>
    <p:sldId id="733" r:id="rId28"/>
    <p:sldId id="709" r:id="rId29"/>
    <p:sldId id="731" r:id="rId30"/>
    <p:sldId id="735" r:id="rId31"/>
    <p:sldId id="736" r:id="rId32"/>
    <p:sldId id="745" r:id="rId33"/>
    <p:sldId id="734" r:id="rId34"/>
    <p:sldId id="715" r:id="rId35"/>
  </p:sldIdLst>
  <p:sldSz cx="19200813" cy="14400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35C"/>
    <a:srgbClr val="03BEF5"/>
    <a:srgbClr val="58B066"/>
    <a:srgbClr val="D91C52"/>
    <a:srgbClr val="FFFF9C"/>
    <a:srgbClr val="FFF243"/>
    <a:srgbClr val="FCD61D"/>
    <a:srgbClr val="BFA000"/>
    <a:srgbClr val="FFFBE8"/>
    <a:srgbClr val="5AAF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0280" autoAdjust="0"/>
  </p:normalViewPr>
  <p:slideViewPr>
    <p:cSldViewPr snapToGrid="0">
      <p:cViewPr varScale="1">
        <p:scale>
          <a:sx n="56" d="100"/>
          <a:sy n="56" d="100"/>
        </p:scale>
        <p:origin x="202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2.xml"/><Relationship Id="rId4" Type="http://schemas.openxmlformats.org/officeDocument/2006/relationships/package" Target="../embeddings/Microsoft_Excel_Worksheet1.xlsx"/><Relationship Id="rId1" Type="http://schemas.microsoft.com/office/2011/relationships/chartStyle" Target="style1.xml"/><Relationship Id="rId2" Type="http://schemas.microsoft.com/office/2011/relationships/chartColorStyle" Target="colors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4800" b="0" i="0" u="none" strike="noStrike" kern="1200" spc="0" baseline="0">
                <a:solidFill>
                  <a:schemeClr val="tx1">
                    <a:lumMod val="65000"/>
                    <a:lumOff val="35000"/>
                  </a:schemeClr>
                </a:solidFill>
                <a:latin typeface="+mn-lt"/>
                <a:ea typeface="+mn-ea"/>
                <a:cs typeface="+mn-cs"/>
              </a:defRPr>
            </a:pPr>
            <a:r>
              <a:rPr lang="en-US"/>
              <a:t>Unauthorized payments of monies from households to government officials for delivery of services</a:t>
            </a:r>
          </a:p>
        </c:rich>
      </c:tx>
      <c:overlay val="0"/>
      <c:spPr>
        <a:noFill/>
        <a:ln>
          <a:noFill/>
        </a:ln>
        <a:effectLst/>
      </c:spPr>
      <c:txPr>
        <a:bodyPr rot="0" spcFirstLastPara="1" vertOverflow="ellipsis" vert="horz" wrap="square" anchor="ctr" anchorCtr="1"/>
        <a:lstStyle/>
        <a:p>
          <a:pPr>
            <a:defRPr sz="4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tx>
            <c:strRef>
              <c:f>Sheet2!$D$1</c:f>
              <c:strCache>
                <c:ptCount val="1"/>
                <c:pt idx="0">
                  <c:v>GLSS 7 (2017)</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4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Sheet2!$B$2:$B$7</c:f>
              <c:strCache>
                <c:ptCount val="6"/>
                <c:pt idx="0">
                  <c:v>Always</c:v>
                </c:pt>
                <c:pt idx="1">
                  <c:v>Most of the time</c:v>
                </c:pt>
                <c:pt idx="2">
                  <c:v>About half the time </c:v>
                </c:pt>
                <c:pt idx="3">
                  <c:v>Occasionally</c:v>
                </c:pt>
                <c:pt idx="4">
                  <c:v>Never</c:v>
                </c:pt>
                <c:pt idx="5">
                  <c:v>Don’t know </c:v>
                </c:pt>
              </c:strCache>
            </c:strRef>
          </c:cat>
          <c:val>
            <c:numRef>
              <c:f>Sheet2!$D$2:$D$7</c:f>
              <c:numCache>
                <c:formatCode>0.0%</c:formatCode>
                <c:ptCount val="6"/>
                <c:pt idx="0">
                  <c:v>0.069</c:v>
                </c:pt>
                <c:pt idx="1">
                  <c:v>0.149</c:v>
                </c:pt>
                <c:pt idx="2">
                  <c:v>0.064</c:v>
                </c:pt>
                <c:pt idx="3">
                  <c:v>0.186</c:v>
                </c:pt>
                <c:pt idx="4">
                  <c:v>0.447</c:v>
                </c:pt>
                <c:pt idx="5">
                  <c:v>0.085</c:v>
                </c:pt>
              </c:numCache>
            </c:numRef>
          </c:val>
          <c:extLst xmlns:c16r2="http://schemas.microsoft.com/office/drawing/2015/06/chart">
            <c:ext xmlns:c16="http://schemas.microsoft.com/office/drawing/2014/chart" uri="{C3380CC4-5D6E-409C-BE32-E72D297353CC}">
              <c16:uniqueId val="{00000000-7C62-48FA-93F8-A3E87D404F3C}"/>
            </c:ext>
          </c:extLst>
        </c:ser>
        <c:ser>
          <c:idx val="2"/>
          <c:order val="2"/>
          <c:tx>
            <c:strRef>
              <c:f>Sheet2!$E$1</c:f>
              <c:strCache>
                <c:ptCount val="1"/>
                <c:pt idx="0">
                  <c:v>Corruption survey (2021)</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4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Sheet2!$B$2:$B$7</c:f>
              <c:strCache>
                <c:ptCount val="6"/>
                <c:pt idx="0">
                  <c:v>Always</c:v>
                </c:pt>
                <c:pt idx="1">
                  <c:v>Most of the time</c:v>
                </c:pt>
                <c:pt idx="2">
                  <c:v>About half the time </c:v>
                </c:pt>
                <c:pt idx="3">
                  <c:v>Occasionally</c:v>
                </c:pt>
                <c:pt idx="4">
                  <c:v>Never</c:v>
                </c:pt>
                <c:pt idx="5">
                  <c:v>Don’t know </c:v>
                </c:pt>
              </c:strCache>
            </c:strRef>
          </c:cat>
          <c:val>
            <c:numRef>
              <c:f>Sheet2!$E$2:$E$7</c:f>
              <c:numCache>
                <c:formatCode>0.0%</c:formatCode>
                <c:ptCount val="6"/>
                <c:pt idx="0">
                  <c:v>0.0222676</c:v>
                </c:pt>
                <c:pt idx="1">
                  <c:v>0.0618683</c:v>
                </c:pt>
                <c:pt idx="2">
                  <c:v>0.0370747</c:v>
                </c:pt>
                <c:pt idx="3">
                  <c:v>0.2581943</c:v>
                </c:pt>
                <c:pt idx="4">
                  <c:v>0.6111495</c:v>
                </c:pt>
                <c:pt idx="5">
                  <c:v>0.0094456</c:v>
                </c:pt>
              </c:numCache>
            </c:numRef>
          </c:val>
          <c:extLst xmlns:c16r2="http://schemas.microsoft.com/office/drawing/2015/06/chart">
            <c:ext xmlns:c16="http://schemas.microsoft.com/office/drawing/2014/chart" uri="{C3380CC4-5D6E-409C-BE32-E72D297353CC}">
              <c16:uniqueId val="{00000001-7C62-48FA-93F8-A3E87D404F3C}"/>
            </c:ext>
          </c:extLst>
        </c:ser>
        <c:dLbls>
          <c:dLblPos val="outEnd"/>
          <c:showLegendKey val="0"/>
          <c:showVal val="1"/>
          <c:showCatName val="0"/>
          <c:showSerName val="0"/>
          <c:showPercent val="0"/>
          <c:showBubbleSize val="0"/>
        </c:dLbls>
        <c:gapWidth val="219"/>
        <c:overlap val="-27"/>
        <c:axId val="-2117882432"/>
        <c:axId val="-2117886080"/>
        <c:extLst xmlns:c16r2="http://schemas.microsoft.com/office/drawing/2015/06/chart">
          <c:ext xmlns:c15="http://schemas.microsoft.com/office/drawing/2012/chart" uri="{02D57815-91ED-43cb-92C2-25804820EDAC}">
            <c15:filteredBarSeries>
              <c15:ser>
                <c:idx val="0"/>
                <c:order val="0"/>
                <c:tx>
                  <c:strRef>
                    <c:extLst xmlns:c16r2="http://schemas.microsoft.com/office/drawing/2015/06/chart">
                      <c:ext uri="{02D57815-91ED-43cb-92C2-25804820EDAC}">
                        <c15:formulaRef>
                          <c15:sqref>Sheet2!$C$1</c15:sqref>
                        </c15:formulaRef>
                      </c:ext>
                    </c:extLst>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6r2="http://schemas.microsoft.com/office/drawing/2015/06/chart">
                      <c:ext uri="{02D57815-91ED-43cb-92C2-25804820EDAC}">
                        <c15:formulaRef>
                          <c15:sqref>Sheet2!$B$2:$B$7</c15:sqref>
                        </c15:formulaRef>
                      </c:ext>
                    </c:extLst>
                    <c:strCache>
                      <c:ptCount val="6"/>
                      <c:pt idx="0">
                        <c:v>Always</c:v>
                      </c:pt>
                      <c:pt idx="1">
                        <c:v>Most of the time</c:v>
                      </c:pt>
                      <c:pt idx="2">
                        <c:v>About half the time </c:v>
                      </c:pt>
                      <c:pt idx="3">
                        <c:v>Occasionally</c:v>
                      </c:pt>
                      <c:pt idx="4">
                        <c:v>Never</c:v>
                      </c:pt>
                      <c:pt idx="5">
                        <c:v>Don’t know </c:v>
                      </c:pt>
                    </c:strCache>
                  </c:strRef>
                </c:cat>
                <c:val>
                  <c:numRef>
                    <c:extLst xmlns:c16r2="http://schemas.microsoft.com/office/drawing/2015/06/chart">
                      <c:ext uri="{02D57815-91ED-43cb-92C2-25804820EDAC}">
                        <c15:formulaRef>
                          <c15:sqref>Sheet2!$C$2:$C$7</c15:sqref>
                        </c15:formulaRef>
                      </c:ext>
                    </c:extLst>
                    <c:numCache>
                      <c:formatCode>General</c:formatCode>
                      <c:ptCount val="6"/>
                    </c:numCache>
                  </c:numRef>
                </c:val>
                <c:extLst xmlns:c16r2="http://schemas.microsoft.com/office/drawing/2015/06/chart">
                  <c:ext xmlns:c16="http://schemas.microsoft.com/office/drawing/2014/chart" uri="{C3380CC4-5D6E-409C-BE32-E72D297353CC}">
                    <c16:uniqueId val="{00000002-7C62-48FA-93F8-A3E87D404F3C}"/>
                  </c:ext>
                </c:extLst>
              </c15:ser>
            </c15:filteredBarSeries>
          </c:ext>
        </c:extLst>
      </c:barChart>
      <c:catAx>
        <c:axId val="-2117882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crossAx val="-2117886080"/>
        <c:crosses val="autoZero"/>
        <c:auto val="1"/>
        <c:lblAlgn val="ctr"/>
        <c:lblOffset val="100"/>
        <c:noMultiLvlLbl val="0"/>
      </c:catAx>
      <c:valAx>
        <c:axId val="-211788608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crossAx val="-211788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solidFill>
        <a:schemeClr val="tx1">
          <a:lumMod val="15000"/>
          <a:lumOff val="85000"/>
        </a:schemeClr>
      </a:solidFill>
      <a:round/>
    </a:ln>
    <a:effectLst/>
  </c:spPr>
  <c:txPr>
    <a:bodyPr/>
    <a:lstStyle/>
    <a:p>
      <a:pPr>
        <a:defRPr sz="40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5E89DE-EF02-4593-92B6-9DB58392846C}" type="datetimeFigureOut">
              <a:rPr lang="en-GB" smtClean="0"/>
              <a:t>21/07/2022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2BE1F5-E273-423D-AA4D-7311EFA4BB99}" type="slidenum">
              <a:rPr lang="en-GB" smtClean="0"/>
              <a:t>‹#›</a:t>
            </a:fld>
            <a:endParaRPr lang="en-GB"/>
          </a:p>
        </p:txBody>
      </p:sp>
    </p:spTree>
    <p:extLst>
      <p:ext uri="{BB962C8B-B14F-4D97-AF65-F5344CB8AC3E}">
        <p14:creationId xmlns:p14="http://schemas.microsoft.com/office/powerpoint/2010/main" val="2034670285"/>
      </p:ext>
    </p:extLst>
  </p:cSld>
  <p:clrMap bg1="lt1" tx1="dk1" bg2="lt2" tx2="dk2" accent1="accent1" accent2="accent2" accent3="accent3" accent4="accent4" accent5="accent5" accent6="accent6" hlink="hlink" folHlink="folHlink"/>
  <p:notesStyle>
    <a:lvl1pPr marL="0" algn="l" defTabSz="1848917" rtl="0" eaLnBrk="1" latinLnBrk="0" hangingPunct="1">
      <a:defRPr sz="2426" kern="1200">
        <a:solidFill>
          <a:schemeClr val="tx1"/>
        </a:solidFill>
        <a:latin typeface="+mn-lt"/>
        <a:ea typeface="+mn-ea"/>
        <a:cs typeface="+mn-cs"/>
      </a:defRPr>
    </a:lvl1pPr>
    <a:lvl2pPr marL="924458" algn="l" defTabSz="1848917" rtl="0" eaLnBrk="1" latinLnBrk="0" hangingPunct="1">
      <a:defRPr sz="2426" kern="1200">
        <a:solidFill>
          <a:schemeClr val="tx1"/>
        </a:solidFill>
        <a:latin typeface="+mn-lt"/>
        <a:ea typeface="+mn-ea"/>
        <a:cs typeface="+mn-cs"/>
      </a:defRPr>
    </a:lvl2pPr>
    <a:lvl3pPr marL="1848917" algn="l" defTabSz="1848917" rtl="0" eaLnBrk="1" latinLnBrk="0" hangingPunct="1">
      <a:defRPr sz="2426" kern="1200">
        <a:solidFill>
          <a:schemeClr val="tx1"/>
        </a:solidFill>
        <a:latin typeface="+mn-lt"/>
        <a:ea typeface="+mn-ea"/>
        <a:cs typeface="+mn-cs"/>
      </a:defRPr>
    </a:lvl3pPr>
    <a:lvl4pPr marL="2773375" algn="l" defTabSz="1848917" rtl="0" eaLnBrk="1" latinLnBrk="0" hangingPunct="1">
      <a:defRPr sz="2426" kern="1200">
        <a:solidFill>
          <a:schemeClr val="tx1"/>
        </a:solidFill>
        <a:latin typeface="+mn-lt"/>
        <a:ea typeface="+mn-ea"/>
        <a:cs typeface="+mn-cs"/>
      </a:defRPr>
    </a:lvl4pPr>
    <a:lvl5pPr marL="3697834" algn="l" defTabSz="1848917" rtl="0" eaLnBrk="1" latinLnBrk="0" hangingPunct="1">
      <a:defRPr sz="2426" kern="1200">
        <a:solidFill>
          <a:schemeClr val="tx1"/>
        </a:solidFill>
        <a:latin typeface="+mn-lt"/>
        <a:ea typeface="+mn-ea"/>
        <a:cs typeface="+mn-cs"/>
      </a:defRPr>
    </a:lvl5pPr>
    <a:lvl6pPr marL="4622292" algn="l" defTabSz="1848917" rtl="0" eaLnBrk="1" latinLnBrk="0" hangingPunct="1">
      <a:defRPr sz="2426" kern="1200">
        <a:solidFill>
          <a:schemeClr val="tx1"/>
        </a:solidFill>
        <a:latin typeface="+mn-lt"/>
        <a:ea typeface="+mn-ea"/>
        <a:cs typeface="+mn-cs"/>
      </a:defRPr>
    </a:lvl6pPr>
    <a:lvl7pPr marL="5546750" algn="l" defTabSz="1848917" rtl="0" eaLnBrk="1" latinLnBrk="0" hangingPunct="1">
      <a:defRPr sz="2426" kern="1200">
        <a:solidFill>
          <a:schemeClr val="tx1"/>
        </a:solidFill>
        <a:latin typeface="+mn-lt"/>
        <a:ea typeface="+mn-ea"/>
        <a:cs typeface="+mn-cs"/>
      </a:defRPr>
    </a:lvl7pPr>
    <a:lvl8pPr marL="6471209" algn="l" defTabSz="1848917" rtl="0" eaLnBrk="1" latinLnBrk="0" hangingPunct="1">
      <a:defRPr sz="2426" kern="1200">
        <a:solidFill>
          <a:schemeClr val="tx1"/>
        </a:solidFill>
        <a:latin typeface="+mn-lt"/>
        <a:ea typeface="+mn-ea"/>
        <a:cs typeface="+mn-cs"/>
      </a:defRPr>
    </a:lvl8pPr>
    <a:lvl9pPr marL="7395667" algn="l" defTabSz="1848917" rtl="0" eaLnBrk="1" latinLnBrk="0" hangingPunct="1">
      <a:defRPr sz="242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3550" y="420688"/>
            <a:ext cx="5686425" cy="42640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A17739-9974-4E61-81FE-324C3C455E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446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Ghana Governance and Corruption Survey Evidence from Households, Enterprises and Public Officials in 2016 – “</a:t>
            </a:r>
            <a:r>
              <a:rPr lang="en-US" sz="1800" b="0" i="0" u="none" strike="noStrike" baseline="0" dirty="0">
                <a:latin typeface="Cambria" panose="02040503050406030204" pitchFamily="18" charset="0"/>
              </a:rPr>
              <a:t>the percentage of citizens who paid bribes in the</a:t>
            </a:r>
          </a:p>
          <a:p>
            <a:pPr algn="l"/>
            <a:r>
              <a:rPr lang="en-US" sz="1800" b="0" i="0" u="none" strike="noStrike" baseline="0" dirty="0">
                <a:latin typeface="Cambria" panose="02040503050406030204" pitchFamily="18" charset="0"/>
              </a:rPr>
              <a:t>course of dealing with the listed institutions. Customs division of the GRA (76%), the DVLA (74%), the Passport Office (63%) and the Ghana Police Service (61%) top the list of institutions where citizens </a:t>
            </a:r>
            <a:r>
              <a:rPr lang="en-GB" sz="1800" b="0" i="0" u="none" strike="noStrike" baseline="0" dirty="0">
                <a:latin typeface="Cambria" panose="02040503050406030204" pitchFamily="18" charset="0"/>
              </a:rPr>
              <a:t>paid </a:t>
            </a:r>
            <a:r>
              <a:rPr lang="en-GB" sz="1800" b="0" i="0" u="none" strike="noStrike" baseline="0">
                <a:latin typeface="Cambria" panose="02040503050406030204" pitchFamily="18" charset="0"/>
              </a:rPr>
              <a:t>bribes.”</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5</a:t>
            </a:fld>
            <a:endParaRPr lang="en-GB"/>
          </a:p>
        </p:txBody>
      </p:sp>
    </p:spTree>
    <p:extLst>
      <p:ext uri="{BB962C8B-B14F-4D97-AF65-F5344CB8AC3E}">
        <p14:creationId xmlns:p14="http://schemas.microsoft.com/office/powerpoint/2010/main" val="1526619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562BE1F5-E273-423D-AA4D-7311EFA4BB99}" type="slidenum">
              <a:rPr lang="en-GB" smtClean="0"/>
              <a:t>6</a:t>
            </a:fld>
            <a:endParaRPr lang="en-GB"/>
          </a:p>
        </p:txBody>
      </p:sp>
    </p:spTree>
    <p:extLst>
      <p:ext uri="{BB962C8B-B14F-4D97-AF65-F5344CB8AC3E}">
        <p14:creationId xmlns:p14="http://schemas.microsoft.com/office/powerpoint/2010/main" val="1220468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562BE1F5-E273-423D-AA4D-7311EFA4BB99}" type="slidenum">
              <a:rPr lang="en-GB" smtClean="0"/>
              <a:t>7</a:t>
            </a:fld>
            <a:endParaRPr lang="en-GB"/>
          </a:p>
        </p:txBody>
      </p:sp>
    </p:spTree>
    <p:extLst>
      <p:ext uri="{BB962C8B-B14F-4D97-AF65-F5344CB8AC3E}">
        <p14:creationId xmlns:p14="http://schemas.microsoft.com/office/powerpoint/2010/main" val="272695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562BE1F5-E273-423D-AA4D-7311EFA4BB99}" type="slidenum">
              <a:rPr lang="en-GB" smtClean="0"/>
              <a:t>8</a:t>
            </a:fld>
            <a:endParaRPr lang="en-GB"/>
          </a:p>
        </p:txBody>
      </p:sp>
    </p:spTree>
    <p:extLst>
      <p:ext uri="{BB962C8B-B14F-4D97-AF65-F5344CB8AC3E}">
        <p14:creationId xmlns:p14="http://schemas.microsoft.com/office/powerpoint/2010/main" val="25647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562BE1F5-E273-423D-AA4D-7311EFA4BB99}" type="slidenum">
              <a:rPr lang="en-GB" smtClean="0"/>
              <a:t>9</a:t>
            </a:fld>
            <a:endParaRPr lang="en-GB"/>
          </a:p>
        </p:txBody>
      </p:sp>
    </p:spTree>
    <p:extLst>
      <p:ext uri="{BB962C8B-B14F-4D97-AF65-F5344CB8AC3E}">
        <p14:creationId xmlns:p14="http://schemas.microsoft.com/office/powerpoint/2010/main" val="4242328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survey shows that more than 8 out of 10 adults in Ghana had at least one contact with a public official in 2021. </a:t>
            </a:r>
          </a:p>
          <a:p>
            <a:endParaRPr lang="en-US" sz="1200" dirty="0"/>
          </a:p>
          <a:p>
            <a:r>
              <a:rPr lang="en-US" sz="1200" dirty="0"/>
              <a:t>Some 64.8 per cent interacted with those public officials more than once, indicating that interaction between the public and those who are employed in Ghana’s public institutions is widespread and well-established.</a:t>
            </a:r>
          </a:p>
          <a:p>
            <a:endParaRPr lang="en-US" sz="1200" dirty="0"/>
          </a:p>
          <a:p>
            <a:pPr algn="l"/>
            <a:r>
              <a:rPr lang="en-US" sz="1800" b="0" i="0" u="none" strike="noStrike" baseline="0" dirty="0">
                <a:latin typeface="MinionPro-Regular"/>
              </a:rPr>
              <a:t>Out of all adults who had at least one contact with a public official in 2021, 26.7 per cent paid a bribe to a public official, or were asked to pay a bribe</a:t>
            </a:r>
          </a:p>
          <a:p>
            <a:pPr algn="l"/>
            <a:r>
              <a:rPr lang="en-US" sz="1800" b="0" i="0" u="none" strike="noStrike" baseline="0" dirty="0">
                <a:latin typeface="MinionPro-Regular"/>
              </a:rPr>
              <a:t>by a public official but refused to do so.</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11</a:t>
            </a:fld>
            <a:endParaRPr lang="en-GB"/>
          </a:p>
        </p:txBody>
      </p:sp>
    </p:spTree>
    <p:extLst>
      <p:ext uri="{BB962C8B-B14F-4D97-AF65-F5344CB8AC3E}">
        <p14:creationId xmlns:p14="http://schemas.microsoft.com/office/powerpoint/2010/main" val="2842462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848917" rtl="0" eaLnBrk="1" fontAlgn="auto" latinLnBrk="0" hangingPunct="1">
              <a:lnSpc>
                <a:spcPct val="100000"/>
              </a:lnSpc>
              <a:spcBef>
                <a:spcPts val="0"/>
              </a:spcBef>
              <a:spcAft>
                <a:spcPts val="0"/>
              </a:spcAft>
              <a:buClrTx/>
              <a:buSzTx/>
              <a:buFontTx/>
              <a:buNone/>
              <a:tabLst/>
              <a:defRPr/>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10 out of the 16 administrative regions recorded prevalence of bribery higher than the national average.</a:t>
            </a:r>
          </a:p>
          <a:p>
            <a:pPr marL="0" marR="0" lvl="0" indent="0" algn="l" defTabSz="1848917" rtl="0" eaLnBrk="1" fontAlgn="auto" latinLnBrk="0" hangingPunct="1">
              <a:lnSpc>
                <a:spcPct val="100000"/>
              </a:lnSpc>
              <a:spcBef>
                <a:spcPts val="0"/>
              </a:spcBef>
              <a:spcAft>
                <a:spcPts val="0"/>
              </a:spcAft>
              <a:buClrTx/>
              <a:buSzTx/>
              <a:buFontTx/>
              <a:buNone/>
              <a:tabLst/>
              <a:defRPr/>
            </a:pP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1848917" rtl="0" eaLnBrk="1" fontAlgn="auto" latinLnBrk="0" hangingPunct="1">
              <a:lnSpc>
                <a:spcPct val="100000"/>
              </a:lnSpc>
              <a:spcBef>
                <a:spcPts val="0"/>
              </a:spcBef>
              <a:spcAft>
                <a:spcPts val="0"/>
              </a:spcAft>
              <a:buClrTx/>
              <a:buSzTx/>
              <a:buFontTx/>
              <a:buNone/>
              <a:tabLst/>
              <a:defRPr/>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There are, however, sizable variations across the 16 regions of the country. The prevalence of bribery in the Bono East, Savannah and Volta regions, for example, is substantially lower than the national rate, at 11.8, 14.5 and 19.1 per cent, respectively, while in the Western North, Ahafo and North East regions it is substantially higher, at 53.4, 47.0 and 41.9 per cent, respectively.</a:t>
            </a:r>
            <a:endParaRPr lang="x-none" sz="1800" dirty="0">
              <a:effectLst/>
              <a:latin typeface="Times New Roman" panose="02020603050405020304" pitchFamily="18" charset="0"/>
              <a:ea typeface="Times New Roman" panose="02020603050405020304" pitchFamily="18" charset="0"/>
            </a:endParaRPr>
          </a:p>
          <a:p>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12</a:t>
            </a:fld>
            <a:endParaRPr lang="en-GB"/>
          </a:p>
        </p:txBody>
      </p:sp>
    </p:spTree>
    <p:extLst>
      <p:ext uri="{BB962C8B-B14F-4D97-AF65-F5344CB8AC3E}">
        <p14:creationId xmlns:p14="http://schemas.microsoft.com/office/powerpoint/2010/main" val="3545632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MinionPro-Regular"/>
              </a:rPr>
              <a:t>With a prevalence of bribery of 29.9 per cent, people aged 25–34 are the age group most vulnerable to paying bribes. The prevalence of bribery</a:t>
            </a:r>
          </a:p>
          <a:p>
            <a:pPr algn="l"/>
            <a:r>
              <a:rPr lang="en-US" sz="1200" b="0" i="0" u="none" strike="noStrike" baseline="0" dirty="0">
                <a:latin typeface="MinionPro-Regular"/>
              </a:rPr>
              <a:t>decreases steadily to 17.6 per cent among those aged 65 and over, while among the youngest adult age group (18–24) it is 23.9 per cent</a:t>
            </a:r>
          </a:p>
          <a:p>
            <a:pPr algn="l"/>
            <a:endParaRPr lang="en-US" sz="1200" b="0" i="0" u="none" strike="noStrike" baseline="0" dirty="0">
              <a:latin typeface="MinionPro-Regular"/>
            </a:endParaRPr>
          </a:p>
          <a:p>
            <a:pPr algn="l"/>
            <a:r>
              <a:rPr lang="en-US" sz="1200" b="0" i="0" u="none" strike="noStrike" baseline="0" dirty="0">
                <a:latin typeface="MinionPro-Regular"/>
              </a:rPr>
              <a:t>With a prevalence of bribery of 38.4 per cent, Ghanaians with a master’s degree and/or a bachelor’s degree are much more likely to have been asked to pay a bribe than those with no formal education. According to the survey, people with the highest level of (tertiary) education were 1.6 times more likely than people with no formal education to have paid a bribe, or been asked to pay a bribe but refused to do so, when in contact with a </a:t>
            </a:r>
            <a:r>
              <a:rPr lang="en-GB" sz="1200" b="0" i="0" u="none" strike="noStrike" baseline="0" dirty="0">
                <a:latin typeface="MinionPro-Regular"/>
              </a:rPr>
              <a:t>public official.</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13</a:t>
            </a:fld>
            <a:endParaRPr lang="en-GB"/>
          </a:p>
        </p:txBody>
      </p:sp>
    </p:spTree>
    <p:extLst>
      <p:ext uri="{BB962C8B-B14F-4D97-AF65-F5344CB8AC3E}">
        <p14:creationId xmlns:p14="http://schemas.microsoft.com/office/powerpoint/2010/main" val="3865071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x-none" sz="1200" dirty="0"/>
              <a:t>Prevalence of bribery among persons with without disability (26.9%) is higher than people disability (23.3%)</a:t>
            </a:r>
          </a:p>
        </p:txBody>
      </p:sp>
      <p:sp>
        <p:nvSpPr>
          <p:cNvPr id="4" name="Slide Number Placeholder 3"/>
          <p:cNvSpPr>
            <a:spLocks noGrp="1"/>
          </p:cNvSpPr>
          <p:nvPr>
            <p:ph type="sldNum" sz="quarter" idx="5"/>
          </p:nvPr>
        </p:nvSpPr>
        <p:spPr/>
        <p:txBody>
          <a:bodyPr/>
          <a:lstStyle/>
          <a:p>
            <a:fld id="{562BE1F5-E273-423D-AA4D-7311EFA4BB99}" type="slidenum">
              <a:rPr lang="en-GB" smtClean="0"/>
              <a:t>14</a:t>
            </a:fld>
            <a:endParaRPr lang="en-GB"/>
          </a:p>
        </p:txBody>
      </p:sp>
    </p:spTree>
    <p:extLst>
      <p:ext uri="{BB962C8B-B14F-4D97-AF65-F5344CB8AC3E}">
        <p14:creationId xmlns:p14="http://schemas.microsoft.com/office/powerpoint/2010/main" val="1138221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15</a:t>
            </a:fld>
            <a:endParaRPr lang="en-GB"/>
          </a:p>
        </p:txBody>
      </p:sp>
    </p:spTree>
    <p:extLst>
      <p:ext uri="{BB962C8B-B14F-4D97-AF65-F5344CB8AC3E}">
        <p14:creationId xmlns:p14="http://schemas.microsoft.com/office/powerpoint/2010/main" val="464359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MinionPro-Regular"/>
              </a:rPr>
              <a:t>Bribe-payers paid an average of 5 bribes in the 12 months prior to the survey, resulting in an average of 0.98 bribes paid per adult in Ghana in 2021. This means that more than 17.4 million bribes were paid in Ghana in 2021</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16</a:t>
            </a:fld>
            <a:endParaRPr lang="en-GB"/>
          </a:p>
        </p:txBody>
      </p:sp>
    </p:spTree>
    <p:extLst>
      <p:ext uri="{BB962C8B-B14F-4D97-AF65-F5344CB8AC3E}">
        <p14:creationId xmlns:p14="http://schemas.microsoft.com/office/powerpoint/2010/main" val="2744466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Prevalence of bribery in relation to police officers is considerably higher than in relation to any other type of public official in Ghana at 53.2%. Ghana Immigration Service Officers and GRA customs officers come next, at 37.4% and 33.6%. Elected government representatives are bottom of the list at 2.9%</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18</a:t>
            </a:fld>
            <a:endParaRPr lang="en-GB"/>
          </a:p>
        </p:txBody>
      </p:sp>
    </p:spTree>
    <p:extLst>
      <p:ext uri="{BB962C8B-B14F-4D97-AF65-F5344CB8AC3E}">
        <p14:creationId xmlns:p14="http://schemas.microsoft.com/office/powerpoint/2010/main" val="3257971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MinionPro-Regular"/>
              </a:rPr>
              <a:t>Acts of bribery can be set in motion in different ways. In Ghana, 6 out of 10 bribes paid to public officials are requested directly by those officials.</a:t>
            </a:r>
          </a:p>
          <a:p>
            <a:pPr algn="l"/>
            <a:r>
              <a:rPr lang="en-US" sz="1200" b="0" i="0" u="none" strike="noStrike" baseline="0" dirty="0">
                <a:latin typeface="MinionPro-Regular"/>
              </a:rPr>
              <a:t>This is an indication that bribes are both common and expected and underlines the bargaining power of public officials, whose position enables them to solicit a payment in exchange for the promise of providing a public service that should be rendered upon request and, on occasion, </a:t>
            </a:r>
            <a:r>
              <a:rPr lang="en-GB" sz="1200" b="0" i="0" u="none" strike="noStrike" baseline="0" dirty="0">
                <a:latin typeface="MinionPro-Regular"/>
              </a:rPr>
              <a:t>totally free of charge.</a:t>
            </a:r>
          </a:p>
          <a:p>
            <a:pPr algn="l"/>
            <a:endParaRPr lang="en-GB" sz="1200" b="0" i="0" u="none" strike="noStrike" baseline="0" dirty="0">
              <a:latin typeface="MinionPro-Regular"/>
            </a:endParaRPr>
          </a:p>
        </p:txBody>
      </p:sp>
      <p:sp>
        <p:nvSpPr>
          <p:cNvPr id="4" name="Slide Number Placeholder 3"/>
          <p:cNvSpPr>
            <a:spLocks noGrp="1"/>
          </p:cNvSpPr>
          <p:nvPr>
            <p:ph type="sldNum" sz="quarter" idx="5"/>
          </p:nvPr>
        </p:nvSpPr>
        <p:spPr/>
        <p:txBody>
          <a:bodyPr/>
          <a:lstStyle/>
          <a:p>
            <a:fld id="{562BE1F5-E273-423D-AA4D-7311EFA4BB99}" type="slidenum">
              <a:rPr lang="en-GB" smtClean="0"/>
              <a:t>20</a:t>
            </a:fld>
            <a:endParaRPr lang="en-GB"/>
          </a:p>
        </p:txBody>
      </p:sp>
    </p:spTree>
    <p:extLst>
      <p:ext uri="{BB962C8B-B14F-4D97-AF65-F5344CB8AC3E}">
        <p14:creationId xmlns:p14="http://schemas.microsoft.com/office/powerpoint/2010/main" val="1236035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MinionPro-Regular"/>
              </a:rPr>
              <a:t>Bribes paid to public officials come in different forms. Almost 9 out of 10 of those paid in Ghana are in the form of cash (84.8 per cent). Food and drink</a:t>
            </a:r>
          </a:p>
          <a:p>
            <a:pPr algn="l"/>
            <a:r>
              <a:rPr lang="en-US" sz="1200" b="0" i="0" u="none" strike="noStrike" baseline="0" dirty="0">
                <a:latin typeface="MinionPro-Regular"/>
              </a:rPr>
              <a:t>and the exchange of a public service for another service are far less common, although in the country’s rural areas (17.8 per cent) more bribes are paid in</a:t>
            </a:r>
          </a:p>
          <a:p>
            <a:pPr algn="l"/>
            <a:r>
              <a:rPr lang="en-US" sz="1200" b="0" i="0" u="none" strike="noStrike" baseline="0" dirty="0">
                <a:latin typeface="MinionPro-Regular"/>
              </a:rPr>
              <a:t>the form of food and drink than in its urban areas (10.1 per cent). </a:t>
            </a:r>
            <a:endParaRPr lang="x-none" sz="1200" dirty="0"/>
          </a:p>
          <a:p>
            <a:pPr algn="l"/>
            <a:endParaRPr lang="en-US" sz="1200" b="0" i="0" u="none" strike="noStrike" baseline="0" dirty="0">
              <a:latin typeface="MinionPro-Regular"/>
            </a:endParaRPr>
          </a:p>
          <a:p>
            <a:pPr algn="l"/>
            <a:r>
              <a:rPr lang="en-US" sz="1200" b="0" i="0" u="none" strike="noStrike" baseline="0" dirty="0">
                <a:latin typeface="MinionPro-Regular"/>
              </a:rPr>
              <a:t>Cash bribes are 1.5 times larger in urban than in rural areas of the country, with the national average bribe amounting to Ghanaian cedi 348. Given that roughly 17.4 million bribes were paid in Ghana in 2021, a total of roughly Ghanaian cedi 5 billion is paid in cash bribes to public officials on a yearly basis in Ghana, or the equivalent of 32.9 per cent of the 2021 budget of the Ministry of Education.</a:t>
            </a:r>
          </a:p>
          <a:p>
            <a:pPr algn="l"/>
            <a:endParaRPr lang="en-US" sz="1200" b="0" i="0" u="none" strike="noStrike" baseline="0" dirty="0">
              <a:latin typeface="MinionPro-Regular"/>
            </a:endParaRPr>
          </a:p>
        </p:txBody>
      </p:sp>
      <p:sp>
        <p:nvSpPr>
          <p:cNvPr id="4" name="Slide Number Placeholder 3"/>
          <p:cNvSpPr>
            <a:spLocks noGrp="1"/>
          </p:cNvSpPr>
          <p:nvPr>
            <p:ph type="sldNum" sz="quarter" idx="5"/>
          </p:nvPr>
        </p:nvSpPr>
        <p:spPr/>
        <p:txBody>
          <a:bodyPr/>
          <a:lstStyle/>
          <a:p>
            <a:fld id="{562BE1F5-E273-423D-AA4D-7311EFA4BB99}" type="slidenum">
              <a:rPr lang="en-GB" smtClean="0"/>
              <a:t>21</a:t>
            </a:fld>
            <a:endParaRPr lang="en-GB"/>
          </a:p>
        </p:txBody>
      </p:sp>
    </p:spTree>
    <p:extLst>
      <p:ext uri="{BB962C8B-B14F-4D97-AF65-F5344CB8AC3E}">
        <p14:creationId xmlns:p14="http://schemas.microsoft.com/office/powerpoint/2010/main" val="3630940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MinionPro-Regular"/>
              </a:rPr>
              <a:t>Almost half of all bribe-payers paid a bribe to either speed up or finalize an administrative procedure in 2021 (33.6 per cent and 10.8 per cent,</a:t>
            </a:r>
          </a:p>
          <a:p>
            <a:pPr algn="l"/>
            <a:r>
              <a:rPr lang="en-GB" sz="1200" b="0" i="0" u="none" strike="noStrike" baseline="0" dirty="0">
                <a:latin typeface="MinionPro-Regular"/>
              </a:rPr>
              <a:t>respectively). </a:t>
            </a:r>
            <a:r>
              <a:rPr lang="en-US" sz="1200" b="0" i="0" u="none" strike="noStrike" baseline="0" dirty="0">
                <a:latin typeface="MinionPro-Regular"/>
              </a:rPr>
              <a:t>This, and the fact that the majority of bribes are directly requested by public officials and are paid in advance of a service, suggests that bribes are paid because people seeking a service are informed by a public official, either implicitly or explicitly, that a procedure will not be processed without the payment of a bribe.</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22</a:t>
            </a:fld>
            <a:endParaRPr lang="en-GB"/>
          </a:p>
        </p:txBody>
      </p:sp>
    </p:spTree>
    <p:extLst>
      <p:ext uri="{BB962C8B-B14F-4D97-AF65-F5344CB8AC3E}">
        <p14:creationId xmlns:p14="http://schemas.microsoft.com/office/powerpoint/2010/main" val="3061262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MinionPro-Regular"/>
              </a:rPr>
              <a:t>Just 3 out of 100 people who paid a bribe in Ghana in 2021 reported it to an official or an unofficial institution. </a:t>
            </a:r>
          </a:p>
          <a:p>
            <a:pPr algn="l"/>
            <a:endParaRPr lang="en-US" sz="1800" b="0" i="0" u="none" strike="noStrike" baseline="0" dirty="0">
              <a:latin typeface="MinionPro-Regular"/>
            </a:endParaRPr>
          </a:p>
          <a:p>
            <a:pPr algn="l"/>
            <a:r>
              <a:rPr lang="en-US" sz="1800" b="0" i="0" u="none" strike="noStrike" baseline="0" dirty="0">
                <a:latin typeface="MinionPro-Regular"/>
              </a:rPr>
              <a:t>The two most common reasons cited for not reporting are that bribery is simply a common practice and people think it pointless as nobody would care.</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23</a:t>
            </a:fld>
            <a:endParaRPr lang="en-GB"/>
          </a:p>
        </p:txBody>
      </p:sp>
    </p:spTree>
    <p:extLst>
      <p:ext uri="{BB962C8B-B14F-4D97-AF65-F5344CB8AC3E}">
        <p14:creationId xmlns:p14="http://schemas.microsoft.com/office/powerpoint/2010/main" val="480524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MinionPro-Regular"/>
              </a:rPr>
              <a:t>More than one third (34.1 per cent) of all men who had contact with a public official either paid a bribe or were asked to do so but refused,</a:t>
            </a:r>
          </a:p>
          <a:p>
            <a:pPr algn="l"/>
            <a:r>
              <a:rPr lang="en-US" sz="1200" b="0" i="0" u="none" strike="noStrike" baseline="0" dirty="0">
                <a:latin typeface="MinionPro-Regular"/>
              </a:rPr>
              <a:t>while this was the case of one fifth of women (20.7 per cent). </a:t>
            </a:r>
          </a:p>
          <a:p>
            <a:pPr algn="l"/>
            <a:endParaRPr lang="en-US" sz="1200" b="0" i="0" u="none" strike="noStrike" baseline="0" dirty="0">
              <a:latin typeface="MinionPro-Regular"/>
            </a:endParaRPr>
          </a:p>
          <a:p>
            <a:pPr algn="l"/>
            <a:r>
              <a:rPr lang="en-US" sz="1200" b="0" i="0" u="none" strike="noStrike" baseline="0" dirty="0">
                <a:latin typeface="MinionPro-Regular"/>
              </a:rPr>
              <a:t>Moreover, women in Ghana are less likely to engage in bribery than men irrespective of where they live, their age, educational background and </a:t>
            </a:r>
            <a:r>
              <a:rPr lang="en-GB" sz="1200" b="0" i="0" u="none" strike="noStrike" baseline="0" dirty="0">
                <a:latin typeface="MinionPro-Regular"/>
              </a:rPr>
              <a:t>employment status.</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25</a:t>
            </a:fld>
            <a:endParaRPr lang="en-GB"/>
          </a:p>
        </p:txBody>
      </p:sp>
    </p:spTree>
    <p:extLst>
      <p:ext uri="{BB962C8B-B14F-4D97-AF65-F5344CB8AC3E}">
        <p14:creationId xmlns:p14="http://schemas.microsoft.com/office/powerpoint/2010/main" val="2387186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MinionPro-Regular"/>
              </a:rPr>
              <a:t>The share of male public officials who solicit or take a bribe (25.2 per cent) is roughly twice that of female public officials (13.1 per cent). Male public officials are more likely to solicit or take bribes from men than from women, with 61.2 per cent of all bribes resulting from interactions with men. Female public officials, on the other hand, are just as likely to solicit or take a bribe from men as from women.</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26</a:t>
            </a:fld>
            <a:endParaRPr lang="en-GB"/>
          </a:p>
        </p:txBody>
      </p:sp>
    </p:spTree>
    <p:extLst>
      <p:ext uri="{BB962C8B-B14F-4D97-AF65-F5344CB8AC3E}">
        <p14:creationId xmlns:p14="http://schemas.microsoft.com/office/powerpoint/2010/main" val="1733815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MinionPro-Regular"/>
              </a:rPr>
              <a:t>Sexual corruption – the exchange of sexual </a:t>
            </a:r>
            <a:r>
              <a:rPr lang="en-US" sz="1200" b="0" i="0" u="none" strike="noStrike" baseline="0" dirty="0" err="1">
                <a:latin typeface="MinionPro-Regular"/>
              </a:rPr>
              <a:t>favours</a:t>
            </a:r>
            <a:r>
              <a:rPr lang="en-US" sz="1200" b="0" i="0" u="none" strike="noStrike" baseline="0" dirty="0">
                <a:latin typeface="MinionPro-Regular"/>
              </a:rPr>
              <a:t> or acts of a sexual nature in place of monetary bribes – disproportionately affects women in</a:t>
            </a:r>
          </a:p>
          <a:p>
            <a:pPr algn="l"/>
            <a:r>
              <a:rPr lang="en-US" sz="1200" b="0" i="0" u="none" strike="noStrike" baseline="0" dirty="0">
                <a:latin typeface="MinionPro-Regular"/>
              </a:rPr>
              <a:t>Ghana, with women being roughly twice as likely as men to be asked for sexual </a:t>
            </a:r>
            <a:r>
              <a:rPr lang="en-US" sz="1200" b="0" i="0" u="none" strike="noStrike" baseline="0" dirty="0" err="1">
                <a:latin typeface="MinionPro-Regular"/>
              </a:rPr>
              <a:t>favours</a:t>
            </a:r>
            <a:r>
              <a:rPr lang="en-US" sz="1200" b="0" i="0" u="none" strike="noStrike" baseline="0" dirty="0">
                <a:latin typeface="MinionPro-Regular"/>
              </a:rPr>
              <a:t> when interacting with public officials. In 2021, 2.6 per cent of women in Ghana were asked for sexual </a:t>
            </a:r>
            <a:r>
              <a:rPr lang="en-US" sz="1200" b="0" i="0" u="none" strike="noStrike" baseline="0" dirty="0" err="1">
                <a:latin typeface="MinionPro-Regular"/>
              </a:rPr>
              <a:t>favours</a:t>
            </a:r>
            <a:r>
              <a:rPr lang="en-US" sz="1200" b="0" i="0" u="none" strike="noStrike" baseline="0" dirty="0">
                <a:latin typeface="MinionPro-Regular"/>
              </a:rPr>
              <a:t> when interacting with public officials, which is likely an underestimate given the social stigma </a:t>
            </a:r>
            <a:r>
              <a:rPr lang="en-GB" sz="1200" b="0" i="0" u="none" strike="noStrike" baseline="0" dirty="0">
                <a:latin typeface="MinionPro-Regular"/>
              </a:rPr>
              <a:t>that surrounds this topic.</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27</a:t>
            </a:fld>
            <a:endParaRPr lang="en-GB"/>
          </a:p>
        </p:txBody>
      </p:sp>
    </p:spTree>
    <p:extLst>
      <p:ext uri="{BB962C8B-B14F-4D97-AF65-F5344CB8AC3E}">
        <p14:creationId xmlns:p14="http://schemas.microsoft.com/office/powerpoint/2010/main" val="21809474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MinionPro-Regular"/>
              </a:rPr>
              <a:t>Some 12.7 per cent of respondents or members of their household applied for a public sector post in 2021. </a:t>
            </a:r>
          </a:p>
          <a:p>
            <a:pPr algn="l"/>
            <a:endParaRPr lang="en-US" sz="1200" b="0" i="0" u="none" strike="noStrike" baseline="0" dirty="0">
              <a:latin typeface="MinionPro-Regular"/>
            </a:endParaRPr>
          </a:p>
          <a:p>
            <a:pPr algn="l"/>
            <a:r>
              <a:rPr lang="en-US" sz="1200" b="0" i="0" u="none" strike="noStrike" baseline="0" dirty="0">
                <a:latin typeface="MinionPro-Regular"/>
              </a:rPr>
              <a:t>Out of the 25.2 per cent who were subsequently recruited, 41.4 per cent admitted using nepotism, bribery or both to improve their chances of recruitment. </a:t>
            </a:r>
          </a:p>
          <a:p>
            <a:pPr algn="l"/>
            <a:endParaRPr lang="en-US" sz="1200" b="0" i="0" u="none" strike="noStrike" baseline="0" dirty="0">
              <a:latin typeface="MinionPro-Regular"/>
            </a:endParaRPr>
          </a:p>
          <a:p>
            <a:pPr algn="l"/>
            <a:r>
              <a:rPr lang="en-US" sz="1200" b="0" i="0" u="none" strike="noStrike" baseline="0" dirty="0">
                <a:latin typeface="MinionPro-Regular"/>
              </a:rPr>
              <a:t>Moreover, it was found that nearly one third (29.0 per cent) of successful applicants had neither sat a written test nor been interviewed before being hired. More importantly, those who had relied on nepotism, bribery or both to obtain their public sector post (40.4 per cent) were more likely to have reported not undergoing any form of assessment than those who had not (21.0 per cent).</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29</a:t>
            </a:fld>
            <a:endParaRPr lang="en-GB"/>
          </a:p>
        </p:txBody>
      </p:sp>
    </p:spTree>
    <p:extLst>
      <p:ext uri="{BB962C8B-B14F-4D97-AF65-F5344CB8AC3E}">
        <p14:creationId xmlns:p14="http://schemas.microsoft.com/office/powerpoint/2010/main" val="731864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MinionPro-Regular"/>
              </a:rPr>
              <a:t>Despite the fact that the electoral process is a core element of a well-functioning democracy, 10.3 per cent of the adult population of Ghana</a:t>
            </a:r>
          </a:p>
          <a:p>
            <a:pPr algn="l"/>
            <a:r>
              <a:rPr lang="en-US" sz="1200" b="0" i="0" u="none" strike="noStrike" baseline="0" dirty="0">
                <a:latin typeface="MinionPro-Regular"/>
              </a:rPr>
              <a:t>reported that they were personally offered money or a </a:t>
            </a:r>
            <a:r>
              <a:rPr lang="en-US" sz="1200" b="0" i="0" u="none" strike="noStrike" baseline="0" dirty="0" err="1">
                <a:latin typeface="MinionPro-Regular"/>
              </a:rPr>
              <a:t>favour</a:t>
            </a:r>
            <a:r>
              <a:rPr lang="en-US" sz="1200" b="0" i="0" u="none" strike="noStrike" baseline="0" dirty="0">
                <a:latin typeface="MinionPro-Regular"/>
              </a:rPr>
              <a:t> in exchange for their vote before or during the 2020 general election, and a further</a:t>
            </a:r>
          </a:p>
          <a:p>
            <a:pPr algn="l"/>
            <a:r>
              <a:rPr lang="en-US" sz="1200" b="0" i="0" u="none" strike="noStrike" baseline="0" dirty="0">
                <a:latin typeface="MinionPro-Regular"/>
              </a:rPr>
              <a:t>4.2 per cent reported that a member of their household was offered money or goods in exchange for their vote. There are substantial regional</a:t>
            </a:r>
          </a:p>
          <a:p>
            <a:pPr algn="l"/>
            <a:r>
              <a:rPr lang="en-US" sz="1200" b="0" i="0" u="none" strike="noStrike" baseline="0" dirty="0">
                <a:latin typeface="MinionPro-Regular"/>
              </a:rPr>
              <a:t>differences, however, with 1 in 4 people reporting vote-buying in the </a:t>
            </a:r>
            <a:r>
              <a:rPr lang="en-US" sz="1200" b="0" i="0" u="none" strike="noStrike" baseline="0" dirty="0" err="1">
                <a:latin typeface="MinionPro-Regular"/>
              </a:rPr>
              <a:t>Oti</a:t>
            </a:r>
            <a:r>
              <a:rPr lang="en-US" sz="1200" b="0" i="0" u="none" strike="noStrike" baseline="0" dirty="0">
                <a:latin typeface="MinionPro-Regular"/>
              </a:rPr>
              <a:t> region, but just 1 in 11 doing the same in the Eastern region.</a:t>
            </a:r>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30</a:t>
            </a:fld>
            <a:endParaRPr lang="en-GB"/>
          </a:p>
        </p:txBody>
      </p:sp>
    </p:spTree>
    <p:extLst>
      <p:ext uri="{BB962C8B-B14F-4D97-AF65-F5344CB8AC3E}">
        <p14:creationId xmlns:p14="http://schemas.microsoft.com/office/powerpoint/2010/main" val="1065637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31</a:t>
            </a:fld>
            <a:endParaRPr lang="en-GB"/>
          </a:p>
        </p:txBody>
      </p:sp>
    </p:spTree>
    <p:extLst>
      <p:ext uri="{BB962C8B-B14F-4D97-AF65-F5344CB8AC3E}">
        <p14:creationId xmlns:p14="http://schemas.microsoft.com/office/powerpoint/2010/main" val="1199118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32</a:t>
            </a:fld>
            <a:endParaRPr lang="en-GB"/>
          </a:p>
        </p:txBody>
      </p:sp>
    </p:spTree>
    <p:extLst>
      <p:ext uri="{BB962C8B-B14F-4D97-AF65-F5344CB8AC3E}">
        <p14:creationId xmlns:p14="http://schemas.microsoft.com/office/powerpoint/2010/main" val="3132702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sz="1200" dirty="0"/>
          </a:p>
        </p:txBody>
      </p:sp>
      <p:sp>
        <p:nvSpPr>
          <p:cNvPr id="4" name="Slide Number Placeholder 3"/>
          <p:cNvSpPr>
            <a:spLocks noGrp="1"/>
          </p:cNvSpPr>
          <p:nvPr>
            <p:ph type="sldNum" sz="quarter" idx="5"/>
          </p:nvPr>
        </p:nvSpPr>
        <p:spPr/>
        <p:txBody>
          <a:bodyPr/>
          <a:lstStyle/>
          <a:p>
            <a:fld id="{562BE1F5-E273-423D-AA4D-7311EFA4BB99}" type="slidenum">
              <a:rPr lang="en-GB" smtClean="0"/>
              <a:t>33</a:t>
            </a:fld>
            <a:endParaRPr lang="en-GB"/>
          </a:p>
        </p:txBody>
      </p:sp>
    </p:spTree>
    <p:extLst>
      <p:ext uri="{BB962C8B-B14F-4D97-AF65-F5344CB8AC3E}">
        <p14:creationId xmlns:p14="http://schemas.microsoft.com/office/powerpoint/2010/main" val="4003032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40061" y="2356703"/>
            <a:ext cx="16320691" cy="5013407"/>
          </a:xfrm>
        </p:spPr>
        <p:txBody>
          <a:bodyPr anchor="b"/>
          <a:lstStyle>
            <a:lvl1pPr algn="ctr">
              <a:defRPr sz="12599"/>
            </a:lvl1pPr>
          </a:lstStyle>
          <a:p>
            <a:r>
              <a:rPr lang="en-US"/>
              <a:t>Click to edit Master title style</a:t>
            </a:r>
            <a:endParaRPr lang="en-US" dirty="0"/>
          </a:p>
        </p:txBody>
      </p:sp>
      <p:sp>
        <p:nvSpPr>
          <p:cNvPr id="3" name="Subtitle 2"/>
          <p:cNvSpPr>
            <a:spLocks noGrp="1"/>
          </p:cNvSpPr>
          <p:nvPr>
            <p:ph type="subTitle" idx="1"/>
          </p:nvPr>
        </p:nvSpPr>
        <p:spPr>
          <a:xfrm>
            <a:off x="2400102" y="7563446"/>
            <a:ext cx="14400610" cy="3476717"/>
          </a:xfrm>
        </p:spPr>
        <p:txBody>
          <a:bodyPr/>
          <a:lstStyle>
            <a:lvl1pPr marL="0" indent="0" algn="ctr">
              <a:buNone/>
              <a:defRPr sz="5040"/>
            </a:lvl1pPr>
            <a:lvl2pPr marL="960029" indent="0" algn="ctr">
              <a:buNone/>
              <a:defRPr sz="4200"/>
            </a:lvl2pPr>
            <a:lvl3pPr marL="1920057" indent="0" algn="ctr">
              <a:buNone/>
              <a:defRPr sz="3780"/>
            </a:lvl3pPr>
            <a:lvl4pPr marL="2880086" indent="0" algn="ctr">
              <a:buNone/>
              <a:defRPr sz="3360"/>
            </a:lvl4pPr>
            <a:lvl5pPr marL="3840114" indent="0" algn="ctr">
              <a:buNone/>
              <a:defRPr sz="3360"/>
            </a:lvl5pPr>
            <a:lvl6pPr marL="4800143" indent="0" algn="ctr">
              <a:buNone/>
              <a:defRPr sz="3360"/>
            </a:lvl6pPr>
            <a:lvl7pPr marL="5760171" indent="0" algn="ctr">
              <a:buNone/>
              <a:defRPr sz="3360"/>
            </a:lvl7pPr>
            <a:lvl8pPr marL="6720200" indent="0" algn="ctr">
              <a:buNone/>
              <a:defRPr sz="3360"/>
            </a:lvl8pPr>
            <a:lvl9pPr marL="7680228" indent="0" algn="ctr">
              <a:buNone/>
              <a:defRPr sz="3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743D746-7CC9-4A73-A4C5-AE6A57D86435}" type="datetime1">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845C8B-FAD6-420F-BD7F-4864990D307C}" type="slidenum">
              <a:rPr lang="en-GB" smtClean="0"/>
              <a:t>‹#›</a:t>
            </a:fld>
            <a:endParaRPr lang="en-GB"/>
          </a:p>
        </p:txBody>
      </p:sp>
    </p:spTree>
    <p:extLst>
      <p:ext uri="{BB962C8B-B14F-4D97-AF65-F5344CB8AC3E}">
        <p14:creationId xmlns:p14="http://schemas.microsoft.com/office/powerpoint/2010/main" val="1413820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5A8CFE-0779-4249-8DC3-0491BAFEDA69}" type="datetime1">
              <a:rPr lang="en-GB" smtClean="0"/>
              <a:t>21/07/2022</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98845C8B-FAD6-420F-BD7F-4864990D307C}" type="slidenum">
              <a:rPr lang="en-GB" smtClean="0"/>
              <a:pPr/>
              <a:t>‹#›</a:t>
            </a:fld>
            <a:endParaRPr lang="en-GB" dirty="0"/>
          </a:p>
        </p:txBody>
      </p:sp>
    </p:spTree>
    <p:extLst>
      <p:ext uri="{BB962C8B-B14F-4D97-AF65-F5344CB8AC3E}">
        <p14:creationId xmlns:p14="http://schemas.microsoft.com/office/powerpoint/2010/main" val="3647995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10057" y="3590057"/>
            <a:ext cx="16560701" cy="5990088"/>
          </a:xfrm>
        </p:spPr>
        <p:txBody>
          <a:bodyPr anchor="b"/>
          <a:lstStyle>
            <a:lvl1pPr>
              <a:defRPr sz="12599"/>
            </a:lvl1pPr>
          </a:lstStyle>
          <a:p>
            <a:r>
              <a:rPr lang="en-US"/>
              <a:t>Click to edit Master title style</a:t>
            </a:r>
            <a:endParaRPr lang="en-US" dirty="0"/>
          </a:p>
        </p:txBody>
      </p:sp>
      <p:sp>
        <p:nvSpPr>
          <p:cNvPr id="3" name="Text Placeholder 2"/>
          <p:cNvSpPr>
            <a:spLocks noGrp="1"/>
          </p:cNvSpPr>
          <p:nvPr>
            <p:ph type="body" idx="1"/>
          </p:nvPr>
        </p:nvSpPr>
        <p:spPr>
          <a:xfrm>
            <a:off x="1310057" y="9636813"/>
            <a:ext cx="16560701" cy="3150046"/>
          </a:xfrm>
        </p:spPr>
        <p:txBody>
          <a:bodyPr/>
          <a:lstStyle>
            <a:lvl1pPr marL="0" indent="0">
              <a:buNone/>
              <a:defRPr sz="5040">
                <a:solidFill>
                  <a:schemeClr val="tx1"/>
                </a:solidFill>
              </a:defRPr>
            </a:lvl1pPr>
            <a:lvl2pPr marL="960029" indent="0">
              <a:buNone/>
              <a:defRPr sz="4200">
                <a:solidFill>
                  <a:schemeClr val="tx1">
                    <a:tint val="75000"/>
                  </a:schemeClr>
                </a:solidFill>
              </a:defRPr>
            </a:lvl2pPr>
            <a:lvl3pPr marL="1920057" indent="0">
              <a:buNone/>
              <a:defRPr sz="3780">
                <a:solidFill>
                  <a:schemeClr val="tx1">
                    <a:tint val="75000"/>
                  </a:schemeClr>
                </a:solidFill>
              </a:defRPr>
            </a:lvl3pPr>
            <a:lvl4pPr marL="2880086" indent="0">
              <a:buNone/>
              <a:defRPr sz="3360">
                <a:solidFill>
                  <a:schemeClr val="tx1">
                    <a:tint val="75000"/>
                  </a:schemeClr>
                </a:solidFill>
              </a:defRPr>
            </a:lvl4pPr>
            <a:lvl5pPr marL="3840114" indent="0">
              <a:buNone/>
              <a:defRPr sz="3360">
                <a:solidFill>
                  <a:schemeClr val="tx1">
                    <a:tint val="75000"/>
                  </a:schemeClr>
                </a:solidFill>
              </a:defRPr>
            </a:lvl5pPr>
            <a:lvl6pPr marL="4800143" indent="0">
              <a:buNone/>
              <a:defRPr sz="3360">
                <a:solidFill>
                  <a:schemeClr val="tx1">
                    <a:tint val="75000"/>
                  </a:schemeClr>
                </a:solidFill>
              </a:defRPr>
            </a:lvl6pPr>
            <a:lvl7pPr marL="5760171" indent="0">
              <a:buNone/>
              <a:defRPr sz="3360">
                <a:solidFill>
                  <a:schemeClr val="tx1">
                    <a:tint val="75000"/>
                  </a:schemeClr>
                </a:solidFill>
              </a:defRPr>
            </a:lvl7pPr>
            <a:lvl8pPr marL="6720200" indent="0">
              <a:buNone/>
              <a:defRPr sz="3360">
                <a:solidFill>
                  <a:schemeClr val="tx1">
                    <a:tint val="75000"/>
                  </a:schemeClr>
                </a:solidFill>
              </a:defRPr>
            </a:lvl8pPr>
            <a:lvl9pPr marL="7680228" indent="0">
              <a:buNone/>
              <a:defRPr sz="3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5C2AF6-4129-458A-BFA8-1EAE57EFE806}" type="datetime1">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845C8B-FAD6-420F-BD7F-4864990D307C}" type="slidenum">
              <a:rPr lang="en-GB" smtClean="0"/>
              <a:t>‹#›</a:t>
            </a:fld>
            <a:endParaRPr lang="en-GB"/>
          </a:p>
        </p:txBody>
      </p:sp>
    </p:spTree>
    <p:extLst>
      <p:ext uri="{BB962C8B-B14F-4D97-AF65-F5344CB8AC3E}">
        <p14:creationId xmlns:p14="http://schemas.microsoft.com/office/powerpoint/2010/main" val="195870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20056" y="3833390"/>
            <a:ext cx="8160346" cy="91368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720411" y="3833390"/>
            <a:ext cx="8160346" cy="91368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69C136-7018-4FD2-85A5-D2E342A98176}" type="datetime1">
              <a:rPr lang="en-GB" smtClean="0"/>
              <a:t>21/07/2022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845C8B-FAD6-420F-BD7F-4864990D307C}" type="slidenum">
              <a:rPr lang="en-GB" smtClean="0"/>
              <a:t>‹#›</a:t>
            </a:fld>
            <a:endParaRPr lang="en-GB"/>
          </a:p>
        </p:txBody>
      </p:sp>
    </p:spTree>
    <p:extLst>
      <p:ext uri="{BB962C8B-B14F-4D97-AF65-F5344CB8AC3E}">
        <p14:creationId xmlns:p14="http://schemas.microsoft.com/office/powerpoint/2010/main" val="3590188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22557" y="766681"/>
            <a:ext cx="16560701" cy="27833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22559" y="3530053"/>
            <a:ext cx="8122843" cy="1730025"/>
          </a:xfrm>
        </p:spPr>
        <p:txBody>
          <a:bodyPr anchor="b"/>
          <a:lstStyle>
            <a:lvl1pPr marL="0" indent="0">
              <a:buNone/>
              <a:defRPr sz="5040" b="1"/>
            </a:lvl1pPr>
            <a:lvl2pPr marL="960029" indent="0">
              <a:buNone/>
              <a:defRPr sz="4200" b="1"/>
            </a:lvl2pPr>
            <a:lvl3pPr marL="1920057" indent="0">
              <a:buNone/>
              <a:defRPr sz="3780" b="1"/>
            </a:lvl3pPr>
            <a:lvl4pPr marL="2880086" indent="0">
              <a:buNone/>
              <a:defRPr sz="3360" b="1"/>
            </a:lvl4pPr>
            <a:lvl5pPr marL="3840114" indent="0">
              <a:buNone/>
              <a:defRPr sz="3360" b="1"/>
            </a:lvl5pPr>
            <a:lvl6pPr marL="4800143" indent="0">
              <a:buNone/>
              <a:defRPr sz="3360" b="1"/>
            </a:lvl6pPr>
            <a:lvl7pPr marL="5760171" indent="0">
              <a:buNone/>
              <a:defRPr sz="3360" b="1"/>
            </a:lvl7pPr>
            <a:lvl8pPr marL="6720200" indent="0">
              <a:buNone/>
              <a:defRPr sz="3360" b="1"/>
            </a:lvl8pPr>
            <a:lvl9pPr marL="7680228" indent="0">
              <a:buNone/>
              <a:defRPr sz="3360" b="1"/>
            </a:lvl9pPr>
          </a:lstStyle>
          <a:p>
            <a:pPr lvl="0"/>
            <a:r>
              <a:rPr lang="en-US"/>
              <a:t>Click to edit Master text styles</a:t>
            </a:r>
          </a:p>
        </p:txBody>
      </p:sp>
      <p:sp>
        <p:nvSpPr>
          <p:cNvPr id="4" name="Content Placeholder 3"/>
          <p:cNvSpPr>
            <a:spLocks noGrp="1"/>
          </p:cNvSpPr>
          <p:nvPr>
            <p:ph sz="half" idx="2"/>
          </p:nvPr>
        </p:nvSpPr>
        <p:spPr>
          <a:xfrm>
            <a:off x="1322559" y="5260078"/>
            <a:ext cx="8122843" cy="77367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720413" y="3530053"/>
            <a:ext cx="8162846" cy="1730025"/>
          </a:xfrm>
        </p:spPr>
        <p:txBody>
          <a:bodyPr anchor="b"/>
          <a:lstStyle>
            <a:lvl1pPr marL="0" indent="0">
              <a:buNone/>
              <a:defRPr sz="5040" b="1"/>
            </a:lvl1pPr>
            <a:lvl2pPr marL="960029" indent="0">
              <a:buNone/>
              <a:defRPr sz="4200" b="1"/>
            </a:lvl2pPr>
            <a:lvl3pPr marL="1920057" indent="0">
              <a:buNone/>
              <a:defRPr sz="3780" b="1"/>
            </a:lvl3pPr>
            <a:lvl4pPr marL="2880086" indent="0">
              <a:buNone/>
              <a:defRPr sz="3360" b="1"/>
            </a:lvl4pPr>
            <a:lvl5pPr marL="3840114" indent="0">
              <a:buNone/>
              <a:defRPr sz="3360" b="1"/>
            </a:lvl5pPr>
            <a:lvl6pPr marL="4800143" indent="0">
              <a:buNone/>
              <a:defRPr sz="3360" b="1"/>
            </a:lvl6pPr>
            <a:lvl7pPr marL="5760171" indent="0">
              <a:buNone/>
              <a:defRPr sz="3360" b="1"/>
            </a:lvl7pPr>
            <a:lvl8pPr marL="6720200" indent="0">
              <a:buNone/>
              <a:defRPr sz="3360" b="1"/>
            </a:lvl8pPr>
            <a:lvl9pPr marL="7680228" indent="0">
              <a:buNone/>
              <a:defRPr sz="3360" b="1"/>
            </a:lvl9pPr>
          </a:lstStyle>
          <a:p>
            <a:pPr lvl="0"/>
            <a:r>
              <a:rPr lang="en-US"/>
              <a:t>Click to edit Master text styles</a:t>
            </a:r>
          </a:p>
        </p:txBody>
      </p:sp>
      <p:sp>
        <p:nvSpPr>
          <p:cNvPr id="6" name="Content Placeholder 5"/>
          <p:cNvSpPr>
            <a:spLocks noGrp="1"/>
          </p:cNvSpPr>
          <p:nvPr>
            <p:ph sz="quarter" idx="4"/>
          </p:nvPr>
        </p:nvSpPr>
        <p:spPr>
          <a:xfrm>
            <a:off x="9720413" y="5260078"/>
            <a:ext cx="8162846" cy="77367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65AF8C-CE80-4812-971E-FD4B3390CBEA}" type="datetime1">
              <a:rPr lang="en-GB" smtClean="0"/>
              <a:t>21/07/2022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845C8B-FAD6-420F-BD7F-4864990D307C}" type="slidenum">
              <a:rPr lang="en-GB" smtClean="0"/>
              <a:t>‹#›</a:t>
            </a:fld>
            <a:endParaRPr lang="en-GB"/>
          </a:p>
        </p:txBody>
      </p:sp>
    </p:spTree>
    <p:extLst>
      <p:ext uri="{BB962C8B-B14F-4D97-AF65-F5344CB8AC3E}">
        <p14:creationId xmlns:p14="http://schemas.microsoft.com/office/powerpoint/2010/main" val="4148067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ACEEF0-0B81-4014-AAF8-B1B84270A7C5}" type="datetime1">
              <a:rPr lang="en-GB" smtClean="0"/>
              <a:t>21/07/2022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845C8B-FAD6-420F-BD7F-4864990D307C}" type="slidenum">
              <a:rPr lang="en-GB" smtClean="0"/>
              <a:t>‹#›</a:t>
            </a:fld>
            <a:endParaRPr lang="en-GB"/>
          </a:p>
        </p:txBody>
      </p:sp>
    </p:spTree>
    <p:extLst>
      <p:ext uri="{BB962C8B-B14F-4D97-AF65-F5344CB8AC3E}">
        <p14:creationId xmlns:p14="http://schemas.microsoft.com/office/powerpoint/2010/main" val="3490890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E524F1-166F-4BE3-A73F-6757E2C7E16F}" type="datetime1">
              <a:rPr lang="en-GB" smtClean="0"/>
              <a:t>21/07/2022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845C8B-FAD6-420F-BD7F-4864990D307C}" type="slidenum">
              <a:rPr lang="en-GB" smtClean="0"/>
              <a:t>‹#›</a:t>
            </a:fld>
            <a:endParaRPr lang="en-GB"/>
          </a:p>
        </p:txBody>
      </p:sp>
    </p:spTree>
    <p:extLst>
      <p:ext uri="{BB962C8B-B14F-4D97-AF65-F5344CB8AC3E}">
        <p14:creationId xmlns:p14="http://schemas.microsoft.com/office/powerpoint/2010/main" val="2873057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22557" y="960014"/>
            <a:ext cx="6192762" cy="3360050"/>
          </a:xfrm>
        </p:spPr>
        <p:txBody>
          <a:bodyPr anchor="b"/>
          <a:lstStyle>
            <a:lvl1pPr>
              <a:defRPr sz="6719"/>
            </a:lvl1pPr>
          </a:lstStyle>
          <a:p>
            <a:r>
              <a:rPr lang="en-US"/>
              <a:t>Click to edit Master title style</a:t>
            </a:r>
            <a:endParaRPr lang="en-US" dirty="0"/>
          </a:p>
        </p:txBody>
      </p:sp>
      <p:sp>
        <p:nvSpPr>
          <p:cNvPr id="3" name="Content Placeholder 2"/>
          <p:cNvSpPr>
            <a:spLocks noGrp="1"/>
          </p:cNvSpPr>
          <p:nvPr>
            <p:ph idx="1"/>
          </p:nvPr>
        </p:nvSpPr>
        <p:spPr>
          <a:xfrm>
            <a:off x="8162846" y="2073367"/>
            <a:ext cx="9720412" cy="10233485"/>
          </a:xfrm>
        </p:spPr>
        <p:txBody>
          <a:bodyPr/>
          <a:lstStyle>
            <a:lvl1pPr>
              <a:defRPr sz="6719"/>
            </a:lvl1pPr>
            <a:lvl2pPr>
              <a:defRPr sz="5879"/>
            </a:lvl2pPr>
            <a:lvl3pPr>
              <a:defRPr sz="5040"/>
            </a:lvl3pPr>
            <a:lvl4pPr>
              <a:defRPr sz="4200"/>
            </a:lvl4pPr>
            <a:lvl5pPr>
              <a:defRPr sz="4200"/>
            </a:lvl5pPr>
            <a:lvl6pPr>
              <a:defRPr sz="4200"/>
            </a:lvl6pPr>
            <a:lvl7pPr>
              <a:defRPr sz="4200"/>
            </a:lvl7pPr>
            <a:lvl8pPr>
              <a:defRPr sz="4200"/>
            </a:lvl8pPr>
            <a:lvl9pPr>
              <a:defRPr sz="4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22557" y="4320064"/>
            <a:ext cx="6192762" cy="8003453"/>
          </a:xfrm>
        </p:spPr>
        <p:txBody>
          <a:bodyPr/>
          <a:lstStyle>
            <a:lvl1pPr marL="0" indent="0">
              <a:buNone/>
              <a:defRPr sz="3360"/>
            </a:lvl1pPr>
            <a:lvl2pPr marL="960029" indent="0">
              <a:buNone/>
              <a:defRPr sz="2940"/>
            </a:lvl2pPr>
            <a:lvl3pPr marL="1920057" indent="0">
              <a:buNone/>
              <a:defRPr sz="2520"/>
            </a:lvl3pPr>
            <a:lvl4pPr marL="2880086" indent="0">
              <a:buNone/>
              <a:defRPr sz="2100"/>
            </a:lvl4pPr>
            <a:lvl5pPr marL="3840114" indent="0">
              <a:buNone/>
              <a:defRPr sz="2100"/>
            </a:lvl5pPr>
            <a:lvl6pPr marL="4800143" indent="0">
              <a:buNone/>
              <a:defRPr sz="2100"/>
            </a:lvl6pPr>
            <a:lvl7pPr marL="5760171" indent="0">
              <a:buNone/>
              <a:defRPr sz="2100"/>
            </a:lvl7pPr>
            <a:lvl8pPr marL="6720200" indent="0">
              <a:buNone/>
              <a:defRPr sz="2100"/>
            </a:lvl8pPr>
            <a:lvl9pPr marL="7680228" indent="0">
              <a:buNone/>
              <a:defRPr sz="2100"/>
            </a:lvl9pPr>
          </a:lstStyle>
          <a:p>
            <a:pPr lvl="0"/>
            <a:r>
              <a:rPr lang="en-US"/>
              <a:t>Click to edit Master text styles</a:t>
            </a:r>
          </a:p>
        </p:txBody>
      </p:sp>
      <p:sp>
        <p:nvSpPr>
          <p:cNvPr id="5" name="Date Placeholder 4"/>
          <p:cNvSpPr>
            <a:spLocks noGrp="1"/>
          </p:cNvSpPr>
          <p:nvPr>
            <p:ph type="dt" sz="half" idx="10"/>
          </p:nvPr>
        </p:nvSpPr>
        <p:spPr/>
        <p:txBody>
          <a:bodyPr/>
          <a:lstStyle/>
          <a:p>
            <a:fld id="{6CEC37C4-2505-4AAA-A62C-20381A1A313A}" type="datetime1">
              <a:rPr lang="en-GB" smtClean="0"/>
              <a:t>21/07/2022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845C8B-FAD6-420F-BD7F-4864990D307C}" type="slidenum">
              <a:rPr lang="en-GB" smtClean="0"/>
              <a:t>‹#›</a:t>
            </a:fld>
            <a:endParaRPr lang="en-GB"/>
          </a:p>
        </p:txBody>
      </p:sp>
    </p:spTree>
    <p:extLst>
      <p:ext uri="{BB962C8B-B14F-4D97-AF65-F5344CB8AC3E}">
        <p14:creationId xmlns:p14="http://schemas.microsoft.com/office/powerpoint/2010/main" val="2086201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22557" y="960014"/>
            <a:ext cx="6192762" cy="3360050"/>
          </a:xfrm>
        </p:spPr>
        <p:txBody>
          <a:bodyPr anchor="b"/>
          <a:lstStyle>
            <a:lvl1pPr>
              <a:defRPr sz="6719"/>
            </a:lvl1pPr>
          </a:lstStyle>
          <a:p>
            <a:r>
              <a:rPr lang="en-US"/>
              <a:t>Click to edit Master title style</a:t>
            </a:r>
            <a:endParaRPr lang="en-US" dirty="0"/>
          </a:p>
        </p:txBody>
      </p:sp>
      <p:sp>
        <p:nvSpPr>
          <p:cNvPr id="3" name="Picture Placeholder 2"/>
          <p:cNvSpPr>
            <a:spLocks noGrp="1" noChangeAspect="1"/>
          </p:cNvSpPr>
          <p:nvPr>
            <p:ph type="pic" idx="1"/>
          </p:nvPr>
        </p:nvSpPr>
        <p:spPr>
          <a:xfrm>
            <a:off x="8162846" y="2073367"/>
            <a:ext cx="9720412" cy="10233485"/>
          </a:xfrm>
        </p:spPr>
        <p:txBody>
          <a:bodyPr anchor="t"/>
          <a:lstStyle>
            <a:lvl1pPr marL="0" indent="0">
              <a:buNone/>
              <a:defRPr sz="6719"/>
            </a:lvl1pPr>
            <a:lvl2pPr marL="960029" indent="0">
              <a:buNone/>
              <a:defRPr sz="5879"/>
            </a:lvl2pPr>
            <a:lvl3pPr marL="1920057" indent="0">
              <a:buNone/>
              <a:defRPr sz="5040"/>
            </a:lvl3pPr>
            <a:lvl4pPr marL="2880086" indent="0">
              <a:buNone/>
              <a:defRPr sz="4200"/>
            </a:lvl4pPr>
            <a:lvl5pPr marL="3840114" indent="0">
              <a:buNone/>
              <a:defRPr sz="4200"/>
            </a:lvl5pPr>
            <a:lvl6pPr marL="4800143" indent="0">
              <a:buNone/>
              <a:defRPr sz="4200"/>
            </a:lvl6pPr>
            <a:lvl7pPr marL="5760171" indent="0">
              <a:buNone/>
              <a:defRPr sz="4200"/>
            </a:lvl7pPr>
            <a:lvl8pPr marL="6720200" indent="0">
              <a:buNone/>
              <a:defRPr sz="4200"/>
            </a:lvl8pPr>
            <a:lvl9pPr marL="7680228" indent="0">
              <a:buNone/>
              <a:defRPr sz="4200"/>
            </a:lvl9pPr>
          </a:lstStyle>
          <a:p>
            <a:r>
              <a:rPr lang="en-US"/>
              <a:t>Click icon to add picture</a:t>
            </a:r>
            <a:endParaRPr lang="en-US" dirty="0"/>
          </a:p>
        </p:txBody>
      </p:sp>
      <p:sp>
        <p:nvSpPr>
          <p:cNvPr id="4" name="Text Placeholder 3"/>
          <p:cNvSpPr>
            <a:spLocks noGrp="1"/>
          </p:cNvSpPr>
          <p:nvPr>
            <p:ph type="body" sz="half" idx="2"/>
          </p:nvPr>
        </p:nvSpPr>
        <p:spPr>
          <a:xfrm>
            <a:off x="1322557" y="4320064"/>
            <a:ext cx="6192762" cy="8003453"/>
          </a:xfrm>
        </p:spPr>
        <p:txBody>
          <a:bodyPr/>
          <a:lstStyle>
            <a:lvl1pPr marL="0" indent="0">
              <a:buNone/>
              <a:defRPr sz="3360"/>
            </a:lvl1pPr>
            <a:lvl2pPr marL="960029" indent="0">
              <a:buNone/>
              <a:defRPr sz="2940"/>
            </a:lvl2pPr>
            <a:lvl3pPr marL="1920057" indent="0">
              <a:buNone/>
              <a:defRPr sz="2520"/>
            </a:lvl3pPr>
            <a:lvl4pPr marL="2880086" indent="0">
              <a:buNone/>
              <a:defRPr sz="2100"/>
            </a:lvl4pPr>
            <a:lvl5pPr marL="3840114" indent="0">
              <a:buNone/>
              <a:defRPr sz="2100"/>
            </a:lvl5pPr>
            <a:lvl6pPr marL="4800143" indent="0">
              <a:buNone/>
              <a:defRPr sz="2100"/>
            </a:lvl6pPr>
            <a:lvl7pPr marL="5760171" indent="0">
              <a:buNone/>
              <a:defRPr sz="2100"/>
            </a:lvl7pPr>
            <a:lvl8pPr marL="6720200" indent="0">
              <a:buNone/>
              <a:defRPr sz="2100"/>
            </a:lvl8pPr>
            <a:lvl9pPr marL="7680228" indent="0">
              <a:buNone/>
              <a:defRPr sz="2100"/>
            </a:lvl9pPr>
          </a:lstStyle>
          <a:p>
            <a:pPr lvl="0"/>
            <a:r>
              <a:rPr lang="en-US"/>
              <a:t>Click to edit Master text styles</a:t>
            </a:r>
          </a:p>
        </p:txBody>
      </p:sp>
      <p:sp>
        <p:nvSpPr>
          <p:cNvPr id="5" name="Date Placeholder 4"/>
          <p:cNvSpPr>
            <a:spLocks noGrp="1"/>
          </p:cNvSpPr>
          <p:nvPr>
            <p:ph type="dt" sz="half" idx="10"/>
          </p:nvPr>
        </p:nvSpPr>
        <p:spPr/>
        <p:txBody>
          <a:bodyPr/>
          <a:lstStyle/>
          <a:p>
            <a:fld id="{DDD29052-0B7F-4D35-9607-9D5A1F01D546}" type="datetime1">
              <a:rPr lang="en-GB" smtClean="0"/>
              <a:t>21/07/2022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845C8B-FAD6-420F-BD7F-4864990D307C}" type="slidenum">
              <a:rPr lang="en-GB" smtClean="0"/>
              <a:t>‹#›</a:t>
            </a:fld>
            <a:endParaRPr lang="en-GB"/>
          </a:p>
        </p:txBody>
      </p:sp>
    </p:spTree>
    <p:extLst>
      <p:ext uri="{BB962C8B-B14F-4D97-AF65-F5344CB8AC3E}">
        <p14:creationId xmlns:p14="http://schemas.microsoft.com/office/powerpoint/2010/main" val="2875894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687467-6686-42F9-A9A8-07A34B55FD77}" type="datetime1">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845C8B-FAD6-420F-BD7F-4864990D307C}" type="slidenum">
              <a:rPr lang="en-GB" smtClean="0"/>
              <a:t>‹#›</a:t>
            </a:fld>
            <a:endParaRPr lang="en-GB"/>
          </a:p>
        </p:txBody>
      </p:sp>
    </p:spTree>
    <p:extLst>
      <p:ext uri="{BB962C8B-B14F-4D97-AF65-F5344CB8AC3E}">
        <p14:creationId xmlns:p14="http://schemas.microsoft.com/office/powerpoint/2010/main" val="412245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740583" y="766678"/>
            <a:ext cx="4140175" cy="1220351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20057" y="766678"/>
            <a:ext cx="12180516" cy="1220351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DEC730-8986-4159-A90C-4D35CCC670F0}" type="datetime1">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845C8B-FAD6-420F-BD7F-4864990D307C}" type="slidenum">
              <a:rPr lang="en-GB" smtClean="0"/>
              <a:t>‹#›</a:t>
            </a:fld>
            <a:endParaRPr lang="en-GB"/>
          </a:p>
        </p:txBody>
      </p:sp>
    </p:spTree>
    <p:extLst>
      <p:ext uri="{BB962C8B-B14F-4D97-AF65-F5344CB8AC3E}">
        <p14:creationId xmlns:p14="http://schemas.microsoft.com/office/powerpoint/2010/main" val="246846308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20056" y="766681"/>
            <a:ext cx="16560701" cy="27833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20056" y="3833390"/>
            <a:ext cx="16560701" cy="913680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20056" y="13346867"/>
            <a:ext cx="4320183" cy="766678"/>
          </a:xfrm>
          <a:prstGeom prst="rect">
            <a:avLst/>
          </a:prstGeom>
        </p:spPr>
        <p:txBody>
          <a:bodyPr vert="horz" lIns="91440" tIns="45720" rIns="91440" bIns="45720" rtlCol="0" anchor="ctr"/>
          <a:lstStyle>
            <a:lvl1pPr algn="l">
              <a:defRPr sz="2520">
                <a:solidFill>
                  <a:schemeClr val="tx1">
                    <a:tint val="75000"/>
                  </a:schemeClr>
                </a:solidFill>
              </a:defRPr>
            </a:lvl1pPr>
          </a:lstStyle>
          <a:p>
            <a:fld id="{08532D1A-85F5-4F26-A2C4-8439A0530118}" type="datetime1">
              <a:rPr lang="en-GB" smtClean="0"/>
              <a:t>21/07/2022</a:t>
            </a:fld>
            <a:endParaRPr lang="en-GB"/>
          </a:p>
        </p:txBody>
      </p:sp>
      <p:sp>
        <p:nvSpPr>
          <p:cNvPr id="5" name="Footer Placeholder 4"/>
          <p:cNvSpPr>
            <a:spLocks noGrp="1"/>
          </p:cNvSpPr>
          <p:nvPr>
            <p:ph type="ftr" sz="quarter" idx="3"/>
          </p:nvPr>
        </p:nvSpPr>
        <p:spPr>
          <a:xfrm>
            <a:off x="6360270" y="13346867"/>
            <a:ext cx="6480274" cy="766678"/>
          </a:xfrm>
          <a:prstGeom prst="rect">
            <a:avLst/>
          </a:prstGeom>
        </p:spPr>
        <p:txBody>
          <a:bodyPr vert="horz" lIns="91440" tIns="45720" rIns="91440" bIns="45720" rtlCol="0" anchor="ctr"/>
          <a:lstStyle>
            <a:lvl1pPr algn="ctr">
              <a:defRPr sz="252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3560574" y="13346867"/>
            <a:ext cx="4320183" cy="766678"/>
          </a:xfrm>
          <a:prstGeom prst="rect">
            <a:avLst/>
          </a:prstGeom>
        </p:spPr>
        <p:txBody>
          <a:bodyPr vert="horz" lIns="91440" tIns="45720" rIns="91440" bIns="45720" rtlCol="0" anchor="ctr"/>
          <a:lstStyle>
            <a:lvl1pPr algn="r">
              <a:defRPr sz="2520">
                <a:solidFill>
                  <a:schemeClr val="tx1">
                    <a:tint val="75000"/>
                  </a:schemeClr>
                </a:solidFill>
              </a:defRPr>
            </a:lvl1pPr>
          </a:lstStyle>
          <a:p>
            <a:fld id="{98845C8B-FAD6-420F-BD7F-4864990D307C}" type="slidenum">
              <a:rPr lang="en-GB" smtClean="0"/>
              <a:t>‹#›</a:t>
            </a:fld>
            <a:endParaRPr lang="en-GB"/>
          </a:p>
        </p:txBody>
      </p:sp>
    </p:spTree>
    <p:extLst>
      <p:ext uri="{BB962C8B-B14F-4D97-AF65-F5344CB8AC3E}">
        <p14:creationId xmlns:p14="http://schemas.microsoft.com/office/powerpoint/2010/main" val="30656572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1920057" rtl="0" eaLnBrk="1" latinLnBrk="0" hangingPunct="1">
        <a:lnSpc>
          <a:spcPct val="90000"/>
        </a:lnSpc>
        <a:spcBef>
          <a:spcPct val="0"/>
        </a:spcBef>
        <a:buNone/>
        <a:defRPr sz="9239" kern="1200">
          <a:solidFill>
            <a:schemeClr val="tx1"/>
          </a:solidFill>
          <a:latin typeface="+mj-lt"/>
          <a:ea typeface="+mj-ea"/>
          <a:cs typeface="+mj-cs"/>
        </a:defRPr>
      </a:lvl1pPr>
    </p:titleStyle>
    <p:bodyStyle>
      <a:lvl1pPr marL="480014" indent="-480014" algn="l" defTabSz="1920057" rtl="0" eaLnBrk="1" latinLnBrk="0" hangingPunct="1">
        <a:lnSpc>
          <a:spcPct val="90000"/>
        </a:lnSpc>
        <a:spcBef>
          <a:spcPts val="2100"/>
        </a:spcBef>
        <a:buFont typeface="Arial" panose="020B0604020202020204" pitchFamily="34" charset="0"/>
        <a:buChar char="•"/>
        <a:defRPr sz="5879" kern="1200">
          <a:solidFill>
            <a:schemeClr val="tx1"/>
          </a:solidFill>
          <a:latin typeface="+mn-lt"/>
          <a:ea typeface="+mn-ea"/>
          <a:cs typeface="+mn-cs"/>
        </a:defRPr>
      </a:lvl1pPr>
      <a:lvl2pPr marL="1440043" indent="-480014" algn="l" defTabSz="1920057" rtl="0" eaLnBrk="1" latinLnBrk="0" hangingPunct="1">
        <a:lnSpc>
          <a:spcPct val="90000"/>
        </a:lnSpc>
        <a:spcBef>
          <a:spcPts val="1050"/>
        </a:spcBef>
        <a:buFont typeface="Arial" panose="020B0604020202020204" pitchFamily="34" charset="0"/>
        <a:buChar char="•"/>
        <a:defRPr sz="5040" kern="1200">
          <a:solidFill>
            <a:schemeClr val="tx1"/>
          </a:solidFill>
          <a:latin typeface="+mn-lt"/>
          <a:ea typeface="+mn-ea"/>
          <a:cs typeface="+mn-cs"/>
        </a:defRPr>
      </a:lvl2pPr>
      <a:lvl3pPr marL="2400071" indent="-480014" algn="l" defTabSz="1920057" rtl="0" eaLnBrk="1" latinLnBrk="0" hangingPunct="1">
        <a:lnSpc>
          <a:spcPct val="90000"/>
        </a:lnSpc>
        <a:spcBef>
          <a:spcPts val="1050"/>
        </a:spcBef>
        <a:buFont typeface="Arial" panose="020B0604020202020204" pitchFamily="34" charset="0"/>
        <a:buChar char="•"/>
        <a:defRPr sz="4200" kern="1200">
          <a:solidFill>
            <a:schemeClr val="tx1"/>
          </a:solidFill>
          <a:latin typeface="+mn-lt"/>
          <a:ea typeface="+mn-ea"/>
          <a:cs typeface="+mn-cs"/>
        </a:defRPr>
      </a:lvl3pPr>
      <a:lvl4pPr marL="3360100" indent="-480014" algn="l" defTabSz="1920057" rtl="0" eaLnBrk="1" latinLnBrk="0" hangingPunct="1">
        <a:lnSpc>
          <a:spcPct val="90000"/>
        </a:lnSpc>
        <a:spcBef>
          <a:spcPts val="1050"/>
        </a:spcBef>
        <a:buFont typeface="Arial" panose="020B0604020202020204" pitchFamily="34" charset="0"/>
        <a:buChar char="•"/>
        <a:defRPr sz="3780" kern="1200">
          <a:solidFill>
            <a:schemeClr val="tx1"/>
          </a:solidFill>
          <a:latin typeface="+mn-lt"/>
          <a:ea typeface="+mn-ea"/>
          <a:cs typeface="+mn-cs"/>
        </a:defRPr>
      </a:lvl4pPr>
      <a:lvl5pPr marL="4320129" indent="-480014" algn="l" defTabSz="1920057" rtl="0" eaLnBrk="1" latinLnBrk="0" hangingPunct="1">
        <a:lnSpc>
          <a:spcPct val="90000"/>
        </a:lnSpc>
        <a:spcBef>
          <a:spcPts val="1050"/>
        </a:spcBef>
        <a:buFont typeface="Arial" panose="020B0604020202020204" pitchFamily="34" charset="0"/>
        <a:buChar char="•"/>
        <a:defRPr sz="3780" kern="1200">
          <a:solidFill>
            <a:schemeClr val="tx1"/>
          </a:solidFill>
          <a:latin typeface="+mn-lt"/>
          <a:ea typeface="+mn-ea"/>
          <a:cs typeface="+mn-cs"/>
        </a:defRPr>
      </a:lvl5pPr>
      <a:lvl6pPr marL="5280157" indent="-480014" algn="l" defTabSz="1920057" rtl="0" eaLnBrk="1" latinLnBrk="0" hangingPunct="1">
        <a:lnSpc>
          <a:spcPct val="90000"/>
        </a:lnSpc>
        <a:spcBef>
          <a:spcPts val="1050"/>
        </a:spcBef>
        <a:buFont typeface="Arial" panose="020B0604020202020204" pitchFamily="34" charset="0"/>
        <a:buChar char="•"/>
        <a:defRPr sz="3780" kern="1200">
          <a:solidFill>
            <a:schemeClr val="tx1"/>
          </a:solidFill>
          <a:latin typeface="+mn-lt"/>
          <a:ea typeface="+mn-ea"/>
          <a:cs typeface="+mn-cs"/>
        </a:defRPr>
      </a:lvl6pPr>
      <a:lvl7pPr marL="6240186" indent="-480014" algn="l" defTabSz="1920057" rtl="0" eaLnBrk="1" latinLnBrk="0" hangingPunct="1">
        <a:lnSpc>
          <a:spcPct val="90000"/>
        </a:lnSpc>
        <a:spcBef>
          <a:spcPts val="1050"/>
        </a:spcBef>
        <a:buFont typeface="Arial" panose="020B0604020202020204" pitchFamily="34" charset="0"/>
        <a:buChar char="•"/>
        <a:defRPr sz="3780" kern="1200">
          <a:solidFill>
            <a:schemeClr val="tx1"/>
          </a:solidFill>
          <a:latin typeface="+mn-lt"/>
          <a:ea typeface="+mn-ea"/>
          <a:cs typeface="+mn-cs"/>
        </a:defRPr>
      </a:lvl7pPr>
      <a:lvl8pPr marL="7200214" indent="-480014" algn="l" defTabSz="1920057" rtl="0" eaLnBrk="1" latinLnBrk="0" hangingPunct="1">
        <a:lnSpc>
          <a:spcPct val="90000"/>
        </a:lnSpc>
        <a:spcBef>
          <a:spcPts val="1050"/>
        </a:spcBef>
        <a:buFont typeface="Arial" panose="020B0604020202020204" pitchFamily="34" charset="0"/>
        <a:buChar char="•"/>
        <a:defRPr sz="3780" kern="1200">
          <a:solidFill>
            <a:schemeClr val="tx1"/>
          </a:solidFill>
          <a:latin typeface="+mn-lt"/>
          <a:ea typeface="+mn-ea"/>
          <a:cs typeface="+mn-cs"/>
        </a:defRPr>
      </a:lvl8pPr>
      <a:lvl9pPr marL="8160243" indent="-480014" algn="l" defTabSz="1920057" rtl="0" eaLnBrk="1" latinLnBrk="0" hangingPunct="1">
        <a:lnSpc>
          <a:spcPct val="90000"/>
        </a:lnSpc>
        <a:spcBef>
          <a:spcPts val="1050"/>
        </a:spcBef>
        <a:buFont typeface="Arial" panose="020B0604020202020204" pitchFamily="34" charset="0"/>
        <a:buChar char="•"/>
        <a:defRPr sz="3780" kern="1200">
          <a:solidFill>
            <a:schemeClr val="tx1"/>
          </a:solidFill>
          <a:latin typeface="+mn-lt"/>
          <a:ea typeface="+mn-ea"/>
          <a:cs typeface="+mn-cs"/>
        </a:defRPr>
      </a:lvl9pPr>
    </p:bodyStyle>
    <p:otherStyle>
      <a:defPPr>
        <a:defRPr lang="en-US"/>
      </a:defPPr>
      <a:lvl1pPr marL="0" algn="l" defTabSz="1920057" rtl="0" eaLnBrk="1" latinLnBrk="0" hangingPunct="1">
        <a:defRPr sz="3780" kern="1200">
          <a:solidFill>
            <a:schemeClr val="tx1"/>
          </a:solidFill>
          <a:latin typeface="+mn-lt"/>
          <a:ea typeface="+mn-ea"/>
          <a:cs typeface="+mn-cs"/>
        </a:defRPr>
      </a:lvl1pPr>
      <a:lvl2pPr marL="960029" algn="l" defTabSz="1920057" rtl="0" eaLnBrk="1" latinLnBrk="0" hangingPunct="1">
        <a:defRPr sz="3780" kern="1200">
          <a:solidFill>
            <a:schemeClr val="tx1"/>
          </a:solidFill>
          <a:latin typeface="+mn-lt"/>
          <a:ea typeface="+mn-ea"/>
          <a:cs typeface="+mn-cs"/>
        </a:defRPr>
      </a:lvl2pPr>
      <a:lvl3pPr marL="1920057" algn="l" defTabSz="1920057" rtl="0" eaLnBrk="1" latinLnBrk="0" hangingPunct="1">
        <a:defRPr sz="3780" kern="1200">
          <a:solidFill>
            <a:schemeClr val="tx1"/>
          </a:solidFill>
          <a:latin typeface="+mn-lt"/>
          <a:ea typeface="+mn-ea"/>
          <a:cs typeface="+mn-cs"/>
        </a:defRPr>
      </a:lvl3pPr>
      <a:lvl4pPr marL="2880086" algn="l" defTabSz="1920057" rtl="0" eaLnBrk="1" latinLnBrk="0" hangingPunct="1">
        <a:defRPr sz="3780" kern="1200">
          <a:solidFill>
            <a:schemeClr val="tx1"/>
          </a:solidFill>
          <a:latin typeface="+mn-lt"/>
          <a:ea typeface="+mn-ea"/>
          <a:cs typeface="+mn-cs"/>
        </a:defRPr>
      </a:lvl4pPr>
      <a:lvl5pPr marL="3840114" algn="l" defTabSz="1920057" rtl="0" eaLnBrk="1" latinLnBrk="0" hangingPunct="1">
        <a:defRPr sz="3780" kern="1200">
          <a:solidFill>
            <a:schemeClr val="tx1"/>
          </a:solidFill>
          <a:latin typeface="+mn-lt"/>
          <a:ea typeface="+mn-ea"/>
          <a:cs typeface="+mn-cs"/>
        </a:defRPr>
      </a:lvl5pPr>
      <a:lvl6pPr marL="4800143" algn="l" defTabSz="1920057" rtl="0" eaLnBrk="1" latinLnBrk="0" hangingPunct="1">
        <a:defRPr sz="3780" kern="1200">
          <a:solidFill>
            <a:schemeClr val="tx1"/>
          </a:solidFill>
          <a:latin typeface="+mn-lt"/>
          <a:ea typeface="+mn-ea"/>
          <a:cs typeface="+mn-cs"/>
        </a:defRPr>
      </a:lvl6pPr>
      <a:lvl7pPr marL="5760171" algn="l" defTabSz="1920057" rtl="0" eaLnBrk="1" latinLnBrk="0" hangingPunct="1">
        <a:defRPr sz="3780" kern="1200">
          <a:solidFill>
            <a:schemeClr val="tx1"/>
          </a:solidFill>
          <a:latin typeface="+mn-lt"/>
          <a:ea typeface="+mn-ea"/>
          <a:cs typeface="+mn-cs"/>
        </a:defRPr>
      </a:lvl7pPr>
      <a:lvl8pPr marL="6720200" algn="l" defTabSz="1920057" rtl="0" eaLnBrk="1" latinLnBrk="0" hangingPunct="1">
        <a:defRPr sz="3780" kern="1200">
          <a:solidFill>
            <a:schemeClr val="tx1"/>
          </a:solidFill>
          <a:latin typeface="+mn-lt"/>
          <a:ea typeface="+mn-ea"/>
          <a:cs typeface="+mn-cs"/>
        </a:defRPr>
      </a:lvl8pPr>
      <a:lvl9pPr marL="7680228" algn="l" defTabSz="1920057" rtl="0" eaLnBrk="1" latinLnBrk="0" hangingPunct="1">
        <a:defRPr sz="37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2.png"/><Relationship Id="rId1" Type="http://schemas.openxmlformats.org/officeDocument/2006/relationships/themeOverride" Target="../theme/themeOverride1.x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image" Target="../media/image2.png"/><Relationship Id="rId5" Type="http://schemas.openxmlformats.org/officeDocument/2006/relationships/oleObject" Target="../embeddings/oleObject1.bin"/><Relationship Id="rId6" Type="http://schemas.openxmlformats.org/officeDocument/2006/relationships/image" Target="../media/image23.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hyperlink" Target="https://statsghana.gov.gh/" TargetMode="External"/><Relationship Id="rId4" Type="http://schemas.openxmlformats.org/officeDocument/2006/relationships/image" Target="../media/image2.png"/><Relationship Id="rId5" Type="http://schemas.openxmlformats.org/officeDocument/2006/relationships/image" Target="../media/image1.png"/><Relationship Id="rId1" Type="http://schemas.openxmlformats.org/officeDocument/2006/relationships/slideLayout" Target="../slideLayouts/slideLayout3.xml"/><Relationship Id="rId2" Type="http://schemas.openxmlformats.org/officeDocument/2006/relationships/hyperlink" Target="https://chraj.gov.g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1C26E437-3E54-6DD3-2EFC-DCE49F9EB516}"/>
              </a:ext>
            </a:extLst>
          </p:cNvPr>
          <p:cNvPicPr>
            <a:picLocks noChangeAspect="1"/>
          </p:cNvPicPr>
          <p:nvPr/>
        </p:nvPicPr>
        <p:blipFill rotWithShape="1">
          <a:blip r:embed="rId3"/>
          <a:srcRect t="19066" r="43707"/>
          <a:stretch/>
        </p:blipFill>
        <p:spPr>
          <a:xfrm>
            <a:off x="2409553" y="2464193"/>
            <a:ext cx="15363208" cy="9019295"/>
          </a:xfrm>
          <a:prstGeom prst="rect">
            <a:avLst/>
          </a:prstGeom>
        </p:spPr>
      </p:pic>
      <p:pic>
        <p:nvPicPr>
          <p:cNvPr id="17" name="Picture 16">
            <a:extLst>
              <a:ext uri="{FF2B5EF4-FFF2-40B4-BE49-F238E27FC236}">
                <a16:creationId xmlns:a16="http://schemas.microsoft.com/office/drawing/2014/main" xmlns="" id="{826AD2DD-C5F3-EC1F-5B8B-82AD6C7B67F3}"/>
              </a:ext>
            </a:extLst>
          </p:cNvPr>
          <p:cNvPicPr>
            <a:picLocks noChangeAspect="1"/>
          </p:cNvPicPr>
          <p:nvPr/>
        </p:nvPicPr>
        <p:blipFill rotWithShape="1">
          <a:blip r:embed="rId4"/>
          <a:srcRect t="87734"/>
          <a:stretch/>
        </p:blipFill>
        <p:spPr>
          <a:xfrm>
            <a:off x="-52104" y="12727408"/>
            <a:ext cx="19305019" cy="1672805"/>
          </a:xfrm>
          <a:prstGeom prst="rect">
            <a:avLst/>
          </a:prstGeom>
        </p:spPr>
      </p:pic>
      <p:pic>
        <p:nvPicPr>
          <p:cNvPr id="19" name="Picture 18">
            <a:extLst>
              <a:ext uri="{FF2B5EF4-FFF2-40B4-BE49-F238E27FC236}">
                <a16:creationId xmlns:a16="http://schemas.microsoft.com/office/drawing/2014/main" xmlns="" id="{740A3DCB-9F88-A22F-E63B-E63BD726CDBB}"/>
              </a:ext>
            </a:extLst>
          </p:cNvPr>
          <p:cNvPicPr>
            <a:picLocks noChangeAspect="1"/>
          </p:cNvPicPr>
          <p:nvPr/>
        </p:nvPicPr>
        <p:blipFill rotWithShape="1">
          <a:blip r:embed="rId3"/>
          <a:srcRect l="6100" r="47079" b="83338"/>
          <a:stretch/>
        </p:blipFill>
        <p:spPr>
          <a:xfrm>
            <a:off x="967155" y="242421"/>
            <a:ext cx="9124002" cy="1325812"/>
          </a:xfrm>
          <a:prstGeom prst="rect">
            <a:avLst/>
          </a:prstGeom>
        </p:spPr>
      </p:pic>
      <p:pic>
        <p:nvPicPr>
          <p:cNvPr id="20" name="Picture 19">
            <a:extLst>
              <a:ext uri="{FF2B5EF4-FFF2-40B4-BE49-F238E27FC236}">
                <a16:creationId xmlns:a16="http://schemas.microsoft.com/office/drawing/2014/main" xmlns="" id="{004DAB2A-52F5-2EEA-0CDB-D14CDE94276C}"/>
              </a:ext>
            </a:extLst>
          </p:cNvPr>
          <p:cNvPicPr>
            <a:picLocks noChangeAspect="1"/>
          </p:cNvPicPr>
          <p:nvPr/>
        </p:nvPicPr>
        <p:blipFill rotWithShape="1">
          <a:blip r:embed="rId4"/>
          <a:srcRect l="58428" t="20082" r="13953" b="70321"/>
          <a:stretch/>
        </p:blipFill>
        <p:spPr>
          <a:xfrm>
            <a:off x="11761272" y="11483488"/>
            <a:ext cx="3632295" cy="891707"/>
          </a:xfrm>
          <a:prstGeom prst="rect">
            <a:avLst/>
          </a:prstGeom>
        </p:spPr>
      </p:pic>
    </p:spTree>
    <p:extLst>
      <p:ext uri="{BB962C8B-B14F-4D97-AF65-F5344CB8AC3E}">
        <p14:creationId xmlns:p14="http://schemas.microsoft.com/office/powerpoint/2010/main" val="1067230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ADCB21-A325-4804-AC4E-B14860C7D065}"/>
              </a:ext>
            </a:extLst>
          </p:cNvPr>
          <p:cNvSpPr>
            <a:spLocks noGrp="1"/>
          </p:cNvSpPr>
          <p:nvPr>
            <p:ph type="ctrTitle"/>
          </p:nvPr>
        </p:nvSpPr>
        <p:spPr>
          <a:xfrm>
            <a:off x="1440061" y="2356704"/>
            <a:ext cx="14253595" cy="2427948"/>
          </a:xfrm>
        </p:spPr>
        <p:txBody>
          <a:bodyPr>
            <a:normAutofit/>
          </a:bodyPr>
          <a:lstStyle/>
          <a:p>
            <a:pPr algn="l"/>
            <a:r>
              <a:rPr lang="en-GB" sz="10300" dirty="0"/>
              <a:t>Mandates and work</a:t>
            </a:r>
          </a:p>
        </p:txBody>
      </p:sp>
      <p:sp>
        <p:nvSpPr>
          <p:cNvPr id="3" name="Subtitle 2">
            <a:extLst>
              <a:ext uri="{FF2B5EF4-FFF2-40B4-BE49-F238E27FC236}">
                <a16:creationId xmlns:a16="http://schemas.microsoft.com/office/drawing/2014/main" xmlns="" id="{CB965EA2-492F-4CB7-9FCF-EB0EF01EDDB4}"/>
              </a:ext>
            </a:extLst>
          </p:cNvPr>
          <p:cNvSpPr>
            <a:spLocks noGrp="1"/>
          </p:cNvSpPr>
          <p:nvPr>
            <p:ph type="subTitle" idx="1"/>
          </p:nvPr>
        </p:nvSpPr>
        <p:spPr>
          <a:xfrm>
            <a:off x="1920082" y="5397480"/>
            <a:ext cx="10542819" cy="5490260"/>
          </a:xfrm>
        </p:spPr>
        <p:txBody>
          <a:bodyPr>
            <a:normAutofit fontScale="92500" lnSpcReduction="10000"/>
          </a:bodyPr>
          <a:lstStyle/>
          <a:p>
            <a:pPr marL="685800" indent="-685800" algn="l">
              <a:buFont typeface="Wingdings" panose="05000000000000000000" pitchFamily="2" charset="2"/>
              <a:buChar char="ü"/>
            </a:pPr>
            <a:r>
              <a:rPr lang="en-GB" sz="7700" dirty="0"/>
              <a:t> Guardians of UNCAC</a:t>
            </a:r>
          </a:p>
          <a:p>
            <a:pPr marL="685800" indent="-685800" algn="l">
              <a:buFont typeface="Wingdings" panose="05000000000000000000" pitchFamily="2" charset="2"/>
              <a:buChar char="ü"/>
            </a:pPr>
            <a:r>
              <a:rPr lang="en-GB" sz="7700" dirty="0"/>
              <a:t> Secretariat of the UNCAC Implementation Review Mechanism</a:t>
            </a:r>
          </a:p>
          <a:p>
            <a:pPr marL="685800" indent="-685800" algn="l">
              <a:buFont typeface="Wingdings" panose="05000000000000000000" pitchFamily="2" charset="2"/>
              <a:buChar char="ü"/>
            </a:pPr>
            <a:r>
              <a:rPr lang="en-GB" sz="7700" dirty="0"/>
              <a:t> Thematic areas of work</a:t>
            </a:r>
          </a:p>
          <a:p>
            <a:pPr algn="l"/>
            <a:endParaRPr lang="en-GB" dirty="0"/>
          </a:p>
        </p:txBody>
      </p:sp>
      <p:pic>
        <p:nvPicPr>
          <p:cNvPr id="4" name="Picture 3">
            <a:extLst>
              <a:ext uri="{FF2B5EF4-FFF2-40B4-BE49-F238E27FC236}">
                <a16:creationId xmlns:a16="http://schemas.microsoft.com/office/drawing/2014/main" xmlns="" id="{0D923B8B-A143-4384-AB77-17A12CEEB12E}"/>
              </a:ext>
            </a:extLst>
          </p:cNvPr>
          <p:cNvPicPr>
            <a:picLocks noChangeAspect="1"/>
          </p:cNvPicPr>
          <p:nvPr/>
        </p:nvPicPr>
        <p:blipFill rotWithShape="1">
          <a:blip r:embed="rId2"/>
          <a:srcRect t="87734"/>
          <a:stretch/>
        </p:blipFill>
        <p:spPr>
          <a:xfrm>
            <a:off x="-52104" y="12727408"/>
            <a:ext cx="19305019" cy="1672805"/>
          </a:xfrm>
          <a:prstGeom prst="rect">
            <a:avLst/>
          </a:prstGeom>
        </p:spPr>
      </p:pic>
      <p:pic>
        <p:nvPicPr>
          <p:cNvPr id="5" name="Picture 4">
            <a:extLst>
              <a:ext uri="{FF2B5EF4-FFF2-40B4-BE49-F238E27FC236}">
                <a16:creationId xmlns:a16="http://schemas.microsoft.com/office/drawing/2014/main" xmlns="" id="{F76D7420-CD24-4CFA-96E3-8E4F4A0A23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303" y="683899"/>
            <a:ext cx="9133923" cy="1672804"/>
          </a:xfrm>
          <a:prstGeom prst="rect">
            <a:avLst/>
          </a:prstGeom>
        </p:spPr>
      </p:pic>
      <p:pic>
        <p:nvPicPr>
          <p:cNvPr id="7" name="Picture 17">
            <a:extLst>
              <a:ext uri="{FF2B5EF4-FFF2-40B4-BE49-F238E27FC236}">
                <a16:creationId xmlns:a16="http://schemas.microsoft.com/office/drawing/2014/main" xmlns="" id="{DB185FB8-2689-4108-A969-E0EDA1D5E7A7}"/>
              </a:ext>
            </a:extLst>
          </p:cNvPr>
          <p:cNvPicPr>
            <a:picLocks noChangeAspect="1" noChangeArrowheads="1"/>
          </p:cNvPicPr>
          <p:nvPr/>
        </p:nvPicPr>
        <p:blipFill>
          <a:blip r:embed="rId4"/>
          <a:srcRect/>
          <a:stretch>
            <a:fillRect/>
          </a:stretch>
        </p:blipFill>
        <p:spPr bwMode="auto">
          <a:xfrm>
            <a:off x="14842639" y="-127591"/>
            <a:ext cx="4358174" cy="6528391"/>
          </a:xfrm>
          <a:prstGeom prst="rect">
            <a:avLst/>
          </a:prstGeom>
          <a:noFill/>
          <a:ln w="9525">
            <a:noFill/>
            <a:miter lim="800000"/>
            <a:headEnd/>
            <a:tailEnd/>
          </a:ln>
        </p:spPr>
      </p:pic>
      <p:pic>
        <p:nvPicPr>
          <p:cNvPr id="8" name="Picture 11" descr="A picture containing text&#10;&#10;Description automatically generated">
            <a:extLst>
              <a:ext uri="{FF2B5EF4-FFF2-40B4-BE49-F238E27FC236}">
                <a16:creationId xmlns:a16="http://schemas.microsoft.com/office/drawing/2014/main" xmlns="" id="{81BA9599-1113-4470-BBC6-75311DE83ACD}"/>
              </a:ext>
            </a:extLst>
          </p:cNvPr>
          <p:cNvPicPr>
            <a:picLocks noChangeAspect="1"/>
          </p:cNvPicPr>
          <p:nvPr/>
        </p:nvPicPr>
        <p:blipFill>
          <a:blip r:embed="rId5"/>
          <a:stretch>
            <a:fillRect/>
          </a:stretch>
        </p:blipFill>
        <p:spPr>
          <a:xfrm>
            <a:off x="14842640" y="6543419"/>
            <a:ext cx="4358174" cy="6183990"/>
          </a:xfrm>
          <a:prstGeom prst="rect">
            <a:avLst/>
          </a:prstGeom>
        </p:spPr>
      </p:pic>
    </p:spTree>
    <p:extLst>
      <p:ext uri="{BB962C8B-B14F-4D97-AF65-F5344CB8AC3E}">
        <p14:creationId xmlns:p14="http://schemas.microsoft.com/office/powerpoint/2010/main" val="186835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ADCB21-A325-4804-AC4E-B14860C7D065}"/>
              </a:ext>
            </a:extLst>
          </p:cNvPr>
          <p:cNvSpPr>
            <a:spLocks noGrp="1"/>
          </p:cNvSpPr>
          <p:nvPr>
            <p:ph type="ctrTitle"/>
          </p:nvPr>
        </p:nvSpPr>
        <p:spPr>
          <a:xfrm>
            <a:off x="5201956" y="3427499"/>
            <a:ext cx="12890393" cy="3688296"/>
          </a:xfrm>
        </p:spPr>
        <p:txBody>
          <a:bodyPr>
            <a:noAutofit/>
          </a:bodyPr>
          <a:lstStyle/>
          <a:p>
            <a:pPr algn="l"/>
            <a:r>
              <a:rPr lang="en-US" sz="6000" b="1" i="1" dirty="0"/>
              <a:t>Promote peaceful and inclusive societies for sustainable development, provide access to justice for all and build effective, accountable and inclusive institutions at all levels</a:t>
            </a:r>
            <a:endParaRPr lang="en-GB" sz="6000" b="1" i="1" dirty="0"/>
          </a:p>
        </p:txBody>
      </p:sp>
      <p:pic>
        <p:nvPicPr>
          <p:cNvPr id="4" name="Picture 3">
            <a:extLst>
              <a:ext uri="{FF2B5EF4-FFF2-40B4-BE49-F238E27FC236}">
                <a16:creationId xmlns:a16="http://schemas.microsoft.com/office/drawing/2014/main" xmlns="" id="{0D923B8B-A143-4384-AB77-17A12CEEB12E}"/>
              </a:ext>
            </a:extLst>
          </p:cNvPr>
          <p:cNvPicPr>
            <a:picLocks noChangeAspect="1"/>
          </p:cNvPicPr>
          <p:nvPr/>
        </p:nvPicPr>
        <p:blipFill rotWithShape="1">
          <a:blip r:embed="rId2"/>
          <a:srcRect t="87734"/>
          <a:stretch/>
        </p:blipFill>
        <p:spPr>
          <a:xfrm>
            <a:off x="-52104" y="12727408"/>
            <a:ext cx="19305019" cy="1672805"/>
          </a:xfrm>
          <a:prstGeom prst="rect">
            <a:avLst/>
          </a:prstGeom>
        </p:spPr>
      </p:pic>
      <p:pic>
        <p:nvPicPr>
          <p:cNvPr id="5" name="Picture 4">
            <a:extLst>
              <a:ext uri="{FF2B5EF4-FFF2-40B4-BE49-F238E27FC236}">
                <a16:creationId xmlns:a16="http://schemas.microsoft.com/office/drawing/2014/main" xmlns="" id="{F76D7420-CD24-4CFA-96E3-8E4F4A0A23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303" y="683899"/>
            <a:ext cx="9133923" cy="1672804"/>
          </a:xfrm>
          <a:prstGeom prst="rect">
            <a:avLst/>
          </a:prstGeom>
        </p:spPr>
      </p:pic>
      <p:sp>
        <p:nvSpPr>
          <p:cNvPr id="9" name="Subtitle 8">
            <a:extLst>
              <a:ext uri="{FF2B5EF4-FFF2-40B4-BE49-F238E27FC236}">
                <a16:creationId xmlns:a16="http://schemas.microsoft.com/office/drawing/2014/main" xmlns="" id="{EE7AB22C-5D25-4D85-83A2-D185D2D8B512}"/>
              </a:ext>
            </a:extLst>
          </p:cNvPr>
          <p:cNvSpPr>
            <a:spLocks noGrp="1"/>
          </p:cNvSpPr>
          <p:nvPr>
            <p:ph type="subTitle" idx="1"/>
          </p:nvPr>
        </p:nvSpPr>
        <p:spPr>
          <a:xfrm>
            <a:off x="1726007" y="7854569"/>
            <a:ext cx="16366342" cy="3688296"/>
          </a:xfrm>
        </p:spPr>
        <p:txBody>
          <a:bodyPr>
            <a:normAutofit fontScale="92500"/>
          </a:bodyPr>
          <a:lstStyle/>
          <a:p>
            <a:pPr algn="l"/>
            <a:r>
              <a:rPr lang="en-GB" dirty="0"/>
              <a:t>16.5 </a:t>
            </a:r>
            <a:r>
              <a:rPr lang="en-US" dirty="0"/>
              <a:t>Substantially reduce corruption and bribery in all their forms</a:t>
            </a:r>
          </a:p>
          <a:p>
            <a:pPr algn="l"/>
            <a:endParaRPr lang="en-US" dirty="0"/>
          </a:p>
          <a:p>
            <a:pPr algn="l"/>
            <a:r>
              <a:rPr lang="en-US" dirty="0"/>
              <a:t>UNODC is the guardian of this and other indicators – thus provide technical assistance to this end</a:t>
            </a:r>
            <a:endParaRPr lang="en-GB" dirty="0"/>
          </a:p>
          <a:p>
            <a:pPr algn="l"/>
            <a:endParaRPr lang="en-GB" dirty="0"/>
          </a:p>
        </p:txBody>
      </p:sp>
      <p:pic>
        <p:nvPicPr>
          <p:cNvPr id="2050" name="Picture 2" descr="Support #UnitedAgainstCorruption | IDLO - International Development Law  Organization">
            <a:extLst>
              <a:ext uri="{FF2B5EF4-FFF2-40B4-BE49-F238E27FC236}">
                <a16:creationId xmlns:a16="http://schemas.microsoft.com/office/drawing/2014/main" xmlns="" id="{75B39D5E-9010-493B-89DF-9816227E04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97563" y="-213710"/>
            <a:ext cx="6315737" cy="31578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oal 16 | Department of Economic and Social Affairs">
            <a:extLst>
              <a:ext uri="{FF2B5EF4-FFF2-40B4-BE49-F238E27FC236}">
                <a16:creationId xmlns:a16="http://schemas.microsoft.com/office/drawing/2014/main" xmlns="" id="{938EAD75-0E2A-47B9-9AD5-FC748AFC55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8464" y="2946279"/>
            <a:ext cx="4037693" cy="4037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231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286668"/>
            <a:ext cx="16560701" cy="1282836"/>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Outline</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3" name="Content Placeholder 2">
            <a:extLst>
              <a:ext uri="{FF2B5EF4-FFF2-40B4-BE49-F238E27FC236}">
                <a16:creationId xmlns:a16="http://schemas.microsoft.com/office/drawing/2014/main" xmlns="" id="{77D56FF1-434A-F2B2-E86E-2E665F0BE6CD}"/>
              </a:ext>
            </a:extLst>
          </p:cNvPr>
          <p:cNvSpPr>
            <a:spLocks noGrp="1"/>
          </p:cNvSpPr>
          <p:nvPr>
            <p:ph idx="1"/>
          </p:nvPr>
        </p:nvSpPr>
        <p:spPr>
          <a:xfrm>
            <a:off x="1057384" y="1923394"/>
            <a:ext cx="17293678" cy="11046800"/>
          </a:xfrm>
        </p:spPr>
        <p:txBody>
          <a:bodyPr/>
          <a:lstStyle/>
          <a:p>
            <a:pPr marL="1143000" indent="-1143000">
              <a:lnSpc>
                <a:spcPct val="150000"/>
              </a:lnSpc>
              <a:buFont typeface="+mj-lt"/>
              <a:buAutoNum type="arabicPeriod"/>
            </a:pPr>
            <a:r>
              <a:rPr lang="en-US" dirty="0"/>
              <a:t>Background</a:t>
            </a:r>
          </a:p>
          <a:p>
            <a:pPr marL="1143000" indent="-1143000">
              <a:lnSpc>
                <a:spcPct val="150000"/>
              </a:lnSpc>
              <a:buFont typeface="+mj-lt"/>
              <a:buAutoNum type="arabicPeriod"/>
            </a:pPr>
            <a:r>
              <a:rPr lang="en-US" dirty="0"/>
              <a:t>Methodology</a:t>
            </a:r>
          </a:p>
          <a:p>
            <a:pPr marL="1143000" indent="-1143000">
              <a:lnSpc>
                <a:spcPct val="150000"/>
              </a:lnSpc>
              <a:buFont typeface="+mj-lt"/>
              <a:buAutoNum type="arabicPeriod"/>
            </a:pPr>
            <a:r>
              <a:rPr lang="en-US" dirty="0"/>
              <a:t>Results </a:t>
            </a:r>
          </a:p>
          <a:p>
            <a:pPr marL="1143000" indent="-1143000">
              <a:lnSpc>
                <a:spcPct val="150000"/>
              </a:lnSpc>
              <a:buFont typeface="+mj-lt"/>
              <a:buAutoNum type="arabicPeriod"/>
            </a:pPr>
            <a:r>
              <a:rPr lang="en-US" dirty="0"/>
              <a:t>“Glimpse of trends”</a:t>
            </a:r>
          </a:p>
          <a:p>
            <a:pPr marL="1143000" indent="-1143000">
              <a:lnSpc>
                <a:spcPct val="150000"/>
              </a:lnSpc>
              <a:buFont typeface="+mj-lt"/>
              <a:buAutoNum type="arabicPeriod"/>
            </a:pPr>
            <a:r>
              <a:rPr lang="en-US" dirty="0"/>
              <a:t>Key messages</a:t>
            </a:r>
          </a:p>
          <a:p>
            <a:pPr marL="1143000" indent="-1143000">
              <a:lnSpc>
                <a:spcPct val="150000"/>
              </a:lnSpc>
              <a:buFont typeface="+mj-lt"/>
              <a:buAutoNum type="arabicPeriod"/>
            </a:pPr>
            <a:r>
              <a:rPr lang="en-US" dirty="0"/>
              <a:t>Next steps</a:t>
            </a:r>
            <a:endParaRPr lang="en-GB" dirty="0"/>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4</a:t>
            </a:fld>
            <a:endParaRPr lang="en-GB"/>
          </a:p>
        </p:txBody>
      </p:sp>
      <p:pic>
        <p:nvPicPr>
          <p:cNvPr id="6" name="Picture 5">
            <a:extLst>
              <a:ext uri="{FF2B5EF4-FFF2-40B4-BE49-F238E27FC236}">
                <a16:creationId xmlns:a16="http://schemas.microsoft.com/office/drawing/2014/main" xmlns="" id="{1CDBADF7-DBAE-C008-25BE-DD69F494B8A9}"/>
              </a:ext>
            </a:extLst>
          </p:cNvPr>
          <p:cNvPicPr>
            <a:picLocks noChangeAspect="1"/>
          </p:cNvPicPr>
          <p:nvPr/>
        </p:nvPicPr>
        <p:blipFill rotWithShape="1">
          <a:blip r:embed="rId2"/>
          <a:srcRect t="87734" r="82593" b="6645"/>
          <a:stretch/>
        </p:blipFill>
        <p:spPr>
          <a:xfrm>
            <a:off x="0" y="13957929"/>
            <a:ext cx="3360420" cy="434728"/>
          </a:xfrm>
          <a:prstGeom prst="rect">
            <a:avLst/>
          </a:prstGeom>
        </p:spPr>
      </p:pic>
      <p:sp>
        <p:nvSpPr>
          <p:cNvPr id="7" name="Rectangle 6">
            <a:extLst>
              <a:ext uri="{FF2B5EF4-FFF2-40B4-BE49-F238E27FC236}">
                <a16:creationId xmlns:a16="http://schemas.microsoft.com/office/drawing/2014/main" xmlns="" id="{5E882470-F80F-433D-EBAA-247D9F78340C}"/>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1089231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5" y="296604"/>
            <a:ext cx="16560701" cy="1219774"/>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Background</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3" name="Content Placeholder 2">
            <a:extLst>
              <a:ext uri="{FF2B5EF4-FFF2-40B4-BE49-F238E27FC236}">
                <a16:creationId xmlns:a16="http://schemas.microsoft.com/office/drawing/2014/main" xmlns="" id="{77D56FF1-434A-F2B2-E86E-2E665F0BE6CD}"/>
              </a:ext>
            </a:extLst>
          </p:cNvPr>
          <p:cNvSpPr>
            <a:spLocks noGrp="1"/>
          </p:cNvSpPr>
          <p:nvPr>
            <p:ph idx="1"/>
          </p:nvPr>
        </p:nvSpPr>
        <p:spPr>
          <a:xfrm>
            <a:off x="500249" y="1752341"/>
            <a:ext cx="18197654" cy="11594525"/>
          </a:xfrm>
        </p:spPr>
        <p:txBody>
          <a:bodyPr>
            <a:noAutofit/>
          </a:bodyPr>
          <a:lstStyle/>
          <a:p>
            <a:pPr marL="0" indent="0">
              <a:lnSpc>
                <a:spcPct val="100000"/>
              </a:lnSpc>
              <a:buNone/>
            </a:pPr>
            <a:r>
              <a:rPr lang="en-US" sz="4800" b="1" dirty="0"/>
              <a:t>SDG Indicators</a:t>
            </a:r>
          </a:p>
          <a:p>
            <a:pPr>
              <a:lnSpc>
                <a:spcPct val="100000"/>
              </a:lnSpc>
            </a:pPr>
            <a:r>
              <a:rPr lang="en-US" altLang="zh-CN" sz="4800" dirty="0">
                <a:ea typeface="DengXian" panose="02010600030101010101" pitchFamily="2" charset="-122"/>
                <a:cs typeface="Arial" panose="020B0604020202020204" pitchFamily="34" charset="0"/>
              </a:rPr>
              <a:t>16.1.4: Proportion of population that feel safe walking alone around the area they live after dark</a:t>
            </a:r>
          </a:p>
          <a:p>
            <a:pPr>
              <a:lnSpc>
                <a:spcPct val="100000"/>
              </a:lnSpc>
            </a:pPr>
            <a:r>
              <a:rPr lang="en-US" altLang="zh-CN" sz="4800" dirty="0">
                <a:ea typeface="DengXian" panose="02010600030101010101" pitchFamily="2" charset="-122"/>
                <a:cs typeface="Arial" panose="020B0604020202020204" pitchFamily="34" charset="0"/>
              </a:rPr>
              <a:t>16.3.3: Proportion of the population who have experienced a dispute in the past two years and who accessed a formal or informal dispute resolution mechanism, by type of mechanism</a:t>
            </a:r>
          </a:p>
          <a:p>
            <a:pPr>
              <a:lnSpc>
                <a:spcPct val="100000"/>
              </a:lnSpc>
            </a:pPr>
            <a:r>
              <a:rPr lang="en-US" altLang="zh-CN" sz="4800" dirty="0">
                <a:ea typeface="DengXian" panose="02010600030101010101" pitchFamily="2" charset="-122"/>
                <a:cs typeface="Arial" panose="020B0604020202020204" pitchFamily="34" charset="0"/>
              </a:rPr>
              <a:t>16.5.1: Proportion of persons who had at least one contact with a public official and who paid a bribe to a public official, or were asked for a bribe by those public officials, during the previous 12 months</a:t>
            </a:r>
          </a:p>
          <a:p>
            <a:pPr marL="0" indent="0">
              <a:lnSpc>
                <a:spcPct val="100000"/>
              </a:lnSpc>
              <a:buNone/>
            </a:pPr>
            <a:r>
              <a:rPr lang="en-US" altLang="zh-CN" sz="4800" b="1" dirty="0">
                <a:ea typeface="DengXian" panose="02010600030101010101" pitchFamily="2" charset="-122"/>
                <a:cs typeface="Arial" panose="020B0604020202020204" pitchFamily="34" charset="0"/>
              </a:rPr>
              <a:t>Efforts are nationally driven</a:t>
            </a:r>
            <a:endParaRPr lang="en-US" altLang="zh-CN" sz="4800" b="1" dirty="0"/>
          </a:p>
          <a:p>
            <a:pPr>
              <a:lnSpc>
                <a:spcPct val="100000"/>
              </a:lnSpc>
            </a:pPr>
            <a:r>
              <a:rPr lang="en-US" altLang="zh-CN" sz="4800" dirty="0"/>
              <a:t>NACAP</a:t>
            </a:r>
          </a:p>
          <a:p>
            <a:pPr>
              <a:lnSpc>
                <a:spcPct val="100000"/>
              </a:lnSpc>
            </a:pPr>
            <a:r>
              <a:rPr lang="en-US" altLang="zh-CN" sz="4800" dirty="0"/>
              <a:t>Previous and recent surveys</a:t>
            </a:r>
          </a:p>
          <a:p>
            <a:pPr>
              <a:lnSpc>
                <a:spcPct val="100000"/>
              </a:lnSpc>
            </a:pPr>
            <a:endParaRPr lang="en-GB" sz="4800" dirty="0"/>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5</a:t>
            </a:fld>
            <a:endParaRPr lang="en-GB"/>
          </a:p>
        </p:txBody>
      </p:sp>
      <p:pic>
        <p:nvPicPr>
          <p:cNvPr id="5" name="Picture 4">
            <a:extLst>
              <a:ext uri="{FF2B5EF4-FFF2-40B4-BE49-F238E27FC236}">
                <a16:creationId xmlns:a16="http://schemas.microsoft.com/office/drawing/2014/main" xmlns="" id="{712F0DB9-2F45-C71E-5BAF-A39B692C66B7}"/>
              </a:ext>
            </a:extLst>
          </p:cNvPr>
          <p:cNvPicPr>
            <a:picLocks noChangeAspect="1"/>
          </p:cNvPicPr>
          <p:nvPr/>
        </p:nvPicPr>
        <p:blipFill rotWithShape="1">
          <a:blip r:embed="rId4"/>
          <a:srcRect t="87734" r="82593" b="6645"/>
          <a:stretch/>
        </p:blipFill>
        <p:spPr>
          <a:xfrm>
            <a:off x="0" y="13957929"/>
            <a:ext cx="3360420" cy="434728"/>
          </a:xfrm>
          <a:prstGeom prst="rect">
            <a:avLst/>
          </a:prstGeom>
        </p:spPr>
      </p:pic>
      <p:sp>
        <p:nvSpPr>
          <p:cNvPr id="6" name="Rectangle 5">
            <a:extLst>
              <a:ext uri="{FF2B5EF4-FFF2-40B4-BE49-F238E27FC236}">
                <a16:creationId xmlns:a16="http://schemas.microsoft.com/office/drawing/2014/main" xmlns="" id="{638F14B2-90C1-AB23-CE66-E731E6BBF05C}"/>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Rectangle 7">
            <a:extLst>
              <a:ext uri="{FF2B5EF4-FFF2-40B4-BE49-F238E27FC236}">
                <a16:creationId xmlns:a16="http://schemas.microsoft.com/office/drawing/2014/main" xmlns="" id="{382A46A7-4CB2-42AD-4170-09330FFF078B}"/>
              </a:ext>
            </a:extLst>
          </p:cNvPr>
          <p:cNvSpPr>
            <a:spLocks noChangeArrowheads="1"/>
          </p:cNvSpPr>
          <p:nvPr/>
        </p:nvSpPr>
        <p:spPr bwMode="auto">
          <a:xfrm>
            <a:off x="1001655" y="11655110"/>
            <a:ext cx="16871763"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4400" b="0" i="0" u="none" strike="noStrike" cap="none" normalizeH="0" baseline="0" dirty="0">
                <a:ln>
                  <a:noFill/>
                </a:ln>
                <a:solidFill>
                  <a:schemeClr val="tx1"/>
                </a:solidFill>
                <a:effectLst/>
                <a:latin typeface="Arial" panose="020B0604020202020204" pitchFamily="34" charset="0"/>
              </a:rPr>
              <a:t/>
            </a:r>
            <a:br>
              <a:rPr kumimoji="0" lang="en-US" altLang="zh-CN" sz="4400" b="0" i="0" u="none" strike="noStrike" cap="none" normalizeH="0" baseline="0" dirty="0">
                <a:ln>
                  <a:noFill/>
                </a:ln>
                <a:solidFill>
                  <a:schemeClr val="tx1"/>
                </a:solidFill>
                <a:effectLst/>
                <a:latin typeface="Arial" panose="020B0604020202020204" pitchFamily="34" charset="0"/>
              </a:rPr>
            </a:br>
            <a:endParaRPr kumimoji="0" lang="en-US" altLang="zh-CN" sz="4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4347014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5" y="160545"/>
            <a:ext cx="16560701" cy="1247286"/>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Methodology (1/4)</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3" name="Content Placeholder 2">
            <a:extLst>
              <a:ext uri="{FF2B5EF4-FFF2-40B4-BE49-F238E27FC236}">
                <a16:creationId xmlns:a16="http://schemas.microsoft.com/office/drawing/2014/main" xmlns="" id="{77D56FF1-434A-F2B2-E86E-2E665F0BE6CD}"/>
              </a:ext>
            </a:extLst>
          </p:cNvPr>
          <p:cNvSpPr>
            <a:spLocks noGrp="1"/>
          </p:cNvSpPr>
          <p:nvPr>
            <p:ph idx="1"/>
          </p:nvPr>
        </p:nvSpPr>
        <p:spPr>
          <a:xfrm>
            <a:off x="274169" y="1580317"/>
            <a:ext cx="18612921" cy="11479882"/>
          </a:xfrm>
        </p:spPr>
        <p:txBody>
          <a:bodyPr>
            <a:normAutofit lnSpcReduction="10000"/>
          </a:bodyPr>
          <a:lstStyle/>
          <a:p>
            <a:pPr>
              <a:lnSpc>
                <a:spcPct val="100000"/>
              </a:lnSpc>
            </a:pPr>
            <a:r>
              <a:rPr lang="en-US" dirty="0"/>
              <a:t> Target population: Adults aged 18 and older</a:t>
            </a:r>
          </a:p>
          <a:p>
            <a:pPr lvl="1">
              <a:lnSpc>
                <a:spcPct val="100000"/>
              </a:lnSpc>
            </a:pPr>
            <a:r>
              <a:rPr lang="en-US" dirty="0"/>
              <a:t>Household-level information also available</a:t>
            </a:r>
          </a:p>
          <a:p>
            <a:pPr>
              <a:lnSpc>
                <a:spcPct val="100000"/>
              </a:lnSpc>
            </a:pPr>
            <a:r>
              <a:rPr lang="en-US" dirty="0"/>
              <a:t>Data was collected in December 2021 to January 2022</a:t>
            </a:r>
          </a:p>
          <a:p>
            <a:pPr>
              <a:lnSpc>
                <a:spcPct val="100000"/>
              </a:lnSpc>
            </a:pPr>
            <a:r>
              <a:rPr lang="en-US" dirty="0"/>
              <a:t>Sampling</a:t>
            </a:r>
          </a:p>
          <a:p>
            <a:pPr lvl="1">
              <a:lnSpc>
                <a:spcPct val="100000"/>
              </a:lnSpc>
            </a:pPr>
            <a:r>
              <a:rPr lang="en-US" dirty="0"/>
              <a:t>National and regional representation</a:t>
            </a:r>
          </a:p>
          <a:p>
            <a:pPr lvl="1">
              <a:lnSpc>
                <a:spcPct val="100000"/>
              </a:lnSpc>
            </a:pPr>
            <a:r>
              <a:rPr lang="en-US" dirty="0"/>
              <a:t>District and type of residence</a:t>
            </a:r>
          </a:p>
          <a:p>
            <a:pPr lvl="1">
              <a:lnSpc>
                <a:spcPct val="100000"/>
              </a:lnSpc>
            </a:pPr>
            <a:r>
              <a:rPr lang="en-US" dirty="0"/>
              <a:t>Selection of EAs (1500)</a:t>
            </a:r>
            <a:br>
              <a:rPr lang="en-US" dirty="0"/>
            </a:br>
            <a:r>
              <a:rPr lang="en-US" dirty="0"/>
              <a:t>Selection of Households (15000)</a:t>
            </a:r>
          </a:p>
          <a:p>
            <a:pPr lvl="1">
              <a:lnSpc>
                <a:spcPct val="100000"/>
              </a:lnSpc>
            </a:pPr>
            <a:r>
              <a:rPr lang="en-US" dirty="0"/>
              <a:t>Selection of Adult respondents (15,000 -  14,843)</a:t>
            </a:r>
          </a:p>
          <a:p>
            <a:pPr>
              <a:lnSpc>
                <a:spcPct val="100000"/>
              </a:lnSpc>
            </a:pPr>
            <a:r>
              <a:rPr lang="en-US" dirty="0"/>
              <a:t>Validation </a:t>
            </a:r>
          </a:p>
          <a:p>
            <a:pPr>
              <a:lnSpc>
                <a:spcPct val="100000"/>
              </a:lnSpc>
            </a:pPr>
            <a:r>
              <a:rPr lang="en-US" dirty="0"/>
              <a:t>Computation, and reference period and target respondents for the indicators</a:t>
            </a:r>
          </a:p>
          <a:p>
            <a:pPr>
              <a:lnSpc>
                <a:spcPct val="100000"/>
              </a:lnSpc>
            </a:pPr>
            <a:endParaRPr lang="en-GB" dirty="0"/>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6</a:t>
            </a:fld>
            <a:endParaRPr lang="en-GB"/>
          </a:p>
        </p:txBody>
      </p:sp>
      <p:pic>
        <p:nvPicPr>
          <p:cNvPr id="5" name="Picture 4">
            <a:extLst>
              <a:ext uri="{FF2B5EF4-FFF2-40B4-BE49-F238E27FC236}">
                <a16:creationId xmlns:a16="http://schemas.microsoft.com/office/drawing/2014/main" xmlns="" id="{C37A87E1-94F2-0A0A-40A4-515CDAD982BC}"/>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6" name="Rectangle 5">
            <a:extLst>
              <a:ext uri="{FF2B5EF4-FFF2-40B4-BE49-F238E27FC236}">
                <a16:creationId xmlns:a16="http://schemas.microsoft.com/office/drawing/2014/main" xmlns="" id="{47A3034C-5CCC-0478-9512-D3093D6DBB73}"/>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3112763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5" y="192075"/>
            <a:ext cx="16560701" cy="1436393"/>
          </a:xfrm>
        </p:spPr>
        <p:txBody>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Methodology (2/4)</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3" name="Content Placeholder 2">
            <a:extLst>
              <a:ext uri="{FF2B5EF4-FFF2-40B4-BE49-F238E27FC236}">
                <a16:creationId xmlns:a16="http://schemas.microsoft.com/office/drawing/2014/main" xmlns="" id="{77D56FF1-434A-F2B2-E86E-2E665F0BE6CD}"/>
              </a:ext>
            </a:extLst>
          </p:cNvPr>
          <p:cNvSpPr>
            <a:spLocks noGrp="1"/>
          </p:cNvSpPr>
          <p:nvPr>
            <p:ph idx="1"/>
          </p:nvPr>
        </p:nvSpPr>
        <p:spPr>
          <a:xfrm>
            <a:off x="828566" y="2099733"/>
            <a:ext cx="17899701" cy="11571065"/>
          </a:xfrm>
        </p:spPr>
        <p:txBody>
          <a:bodyPr>
            <a:normAutofit fontScale="85000" lnSpcReduction="20000"/>
          </a:bodyPr>
          <a:lstStyle/>
          <a:p>
            <a:pPr>
              <a:lnSpc>
                <a:spcPct val="120000"/>
              </a:lnSpc>
              <a:spcBef>
                <a:spcPts val="0"/>
              </a:spcBef>
            </a:pPr>
            <a:r>
              <a:rPr lang="en-US" dirty="0"/>
              <a:t>The survey instrument was structured as follows:</a:t>
            </a:r>
          </a:p>
          <a:p>
            <a:pPr marL="1897063" indent="-1185863">
              <a:lnSpc>
                <a:spcPct val="120000"/>
              </a:lnSpc>
              <a:spcBef>
                <a:spcPts val="0"/>
              </a:spcBef>
              <a:buClr>
                <a:srgbClr val="D91C52"/>
              </a:buClr>
              <a:buSzPct val="90000"/>
              <a:buFont typeface="+mj-lt"/>
              <a:buAutoNum type="arabicPeriod"/>
            </a:pPr>
            <a:r>
              <a:rPr lang="en-US" dirty="0"/>
              <a:t>Socio-economic information about the respondents</a:t>
            </a:r>
          </a:p>
          <a:p>
            <a:pPr marL="1897063" indent="-1185863">
              <a:lnSpc>
                <a:spcPct val="120000"/>
              </a:lnSpc>
              <a:spcBef>
                <a:spcPts val="0"/>
              </a:spcBef>
              <a:buClr>
                <a:srgbClr val="D91C52"/>
              </a:buClr>
              <a:buSzPct val="90000"/>
              <a:buFont typeface="+mj-lt"/>
              <a:buAutoNum type="arabicPeriod"/>
            </a:pPr>
            <a:r>
              <a:rPr lang="en-US" dirty="0">
                <a:highlight>
                  <a:srgbClr val="FDE35C"/>
                </a:highlight>
              </a:rPr>
              <a:t>Attitudes, opinions, and perceptions about corruption</a:t>
            </a:r>
          </a:p>
          <a:p>
            <a:pPr marL="1897063" indent="-1185863">
              <a:lnSpc>
                <a:spcPct val="120000"/>
              </a:lnSpc>
              <a:spcBef>
                <a:spcPts val="0"/>
              </a:spcBef>
              <a:buClr>
                <a:srgbClr val="D91C52"/>
              </a:buClr>
              <a:buSzPct val="90000"/>
              <a:buFont typeface="+mj-lt"/>
              <a:buAutoNum type="arabicPeriod"/>
            </a:pPr>
            <a:r>
              <a:rPr lang="en-US" dirty="0"/>
              <a:t>Experiences with accessing public sector services and experiences of bribery</a:t>
            </a:r>
          </a:p>
          <a:p>
            <a:pPr marL="1897063" indent="-1185863">
              <a:lnSpc>
                <a:spcPct val="120000"/>
              </a:lnSpc>
              <a:spcBef>
                <a:spcPts val="0"/>
              </a:spcBef>
              <a:buClr>
                <a:srgbClr val="D91C52"/>
              </a:buClr>
              <a:buSzPct val="90000"/>
              <a:buFont typeface="+mj-lt"/>
              <a:buAutoNum type="arabicPeriod"/>
            </a:pPr>
            <a:r>
              <a:rPr lang="en-US" dirty="0"/>
              <a:t>Reporting of bribery</a:t>
            </a:r>
          </a:p>
          <a:p>
            <a:pPr marL="1897063" indent="-1185863">
              <a:lnSpc>
                <a:spcPct val="120000"/>
              </a:lnSpc>
              <a:spcBef>
                <a:spcPts val="0"/>
              </a:spcBef>
              <a:buClr>
                <a:srgbClr val="D91C52"/>
              </a:buClr>
              <a:buSzPct val="90000"/>
              <a:buFont typeface="+mj-lt"/>
              <a:buAutoNum type="arabicPeriod"/>
            </a:pPr>
            <a:r>
              <a:rPr lang="en-US" dirty="0"/>
              <a:t>Experiences with accessing private sector services and experiences of bribery</a:t>
            </a:r>
          </a:p>
          <a:p>
            <a:pPr marL="1897063" indent="-1185863">
              <a:lnSpc>
                <a:spcPct val="120000"/>
              </a:lnSpc>
              <a:spcBef>
                <a:spcPts val="0"/>
              </a:spcBef>
              <a:buClr>
                <a:srgbClr val="D91C52"/>
              </a:buClr>
              <a:buSzPct val="90000"/>
              <a:buFont typeface="+mj-lt"/>
              <a:buAutoNum type="arabicPeriod"/>
            </a:pPr>
            <a:r>
              <a:rPr lang="en-US" dirty="0"/>
              <a:t>Nepotism and </a:t>
            </a:r>
            <a:r>
              <a:rPr lang="en-US" dirty="0" err="1"/>
              <a:t>favouritism</a:t>
            </a:r>
            <a:r>
              <a:rPr lang="en-US" dirty="0"/>
              <a:t> in public sector recruitment, promotion, and access to public services</a:t>
            </a:r>
          </a:p>
          <a:p>
            <a:pPr marL="1897063" indent="-1185863">
              <a:lnSpc>
                <a:spcPct val="120000"/>
              </a:lnSpc>
              <a:spcBef>
                <a:spcPts val="0"/>
              </a:spcBef>
              <a:buClr>
                <a:srgbClr val="D91C52"/>
              </a:buClr>
              <a:buSzPct val="90000"/>
              <a:buFont typeface="+mj-lt"/>
              <a:buAutoNum type="arabicPeriod"/>
            </a:pPr>
            <a:r>
              <a:rPr lang="en-US" dirty="0"/>
              <a:t>Vote-buying</a:t>
            </a:r>
          </a:p>
          <a:p>
            <a:pPr marL="1897063" indent="-1185863">
              <a:lnSpc>
                <a:spcPct val="120000"/>
              </a:lnSpc>
              <a:spcBef>
                <a:spcPts val="0"/>
              </a:spcBef>
              <a:buClr>
                <a:srgbClr val="D91C52"/>
              </a:buClr>
              <a:buSzPct val="90000"/>
              <a:buFont typeface="+mj-lt"/>
              <a:buAutoNum type="arabicPeriod"/>
            </a:pPr>
            <a:r>
              <a:rPr lang="en-US" dirty="0">
                <a:highlight>
                  <a:srgbClr val="FDE35C"/>
                </a:highlight>
              </a:rPr>
              <a:t>Awareness and opinions on specific anti-corruption agencies</a:t>
            </a:r>
          </a:p>
          <a:p>
            <a:pPr marL="1897063" indent="-1185863">
              <a:lnSpc>
                <a:spcPct val="120000"/>
              </a:lnSpc>
              <a:spcBef>
                <a:spcPts val="0"/>
              </a:spcBef>
              <a:buClr>
                <a:srgbClr val="D91C52"/>
              </a:buClr>
              <a:buSzPct val="90000"/>
              <a:buFont typeface="+mj-lt"/>
              <a:buAutoNum type="arabicPeriod"/>
            </a:pPr>
            <a:r>
              <a:rPr lang="en-US" dirty="0">
                <a:highlight>
                  <a:srgbClr val="FDE35C"/>
                </a:highlight>
              </a:rPr>
              <a:t>Perception of safety and security</a:t>
            </a:r>
          </a:p>
          <a:p>
            <a:pPr marL="1897063" indent="-1185863">
              <a:lnSpc>
                <a:spcPct val="120000"/>
              </a:lnSpc>
              <a:spcBef>
                <a:spcPts val="0"/>
              </a:spcBef>
              <a:buClr>
                <a:srgbClr val="D91C52"/>
              </a:buClr>
              <a:buSzPct val="90000"/>
              <a:buFont typeface="+mj-lt"/>
              <a:buAutoNum type="arabicPeriod"/>
            </a:pPr>
            <a:r>
              <a:rPr lang="en-US" dirty="0">
                <a:highlight>
                  <a:srgbClr val="FDE35C"/>
                </a:highlight>
              </a:rPr>
              <a:t>Access to justice</a:t>
            </a:r>
          </a:p>
          <a:p>
            <a:pPr marL="711200" indent="0">
              <a:lnSpc>
                <a:spcPct val="120000"/>
              </a:lnSpc>
              <a:spcBef>
                <a:spcPts val="0"/>
              </a:spcBef>
              <a:buClr>
                <a:srgbClr val="D91C52"/>
              </a:buClr>
              <a:buSzPct val="90000"/>
              <a:buNone/>
            </a:pPr>
            <a:r>
              <a:rPr lang="en-US" i="1" dirty="0"/>
              <a:t>*Gender Dimensions</a:t>
            </a:r>
            <a:endParaRPr lang="en-GB" i="1" dirty="0"/>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7</a:t>
            </a:fld>
            <a:endParaRPr lang="en-GB"/>
          </a:p>
        </p:txBody>
      </p:sp>
      <p:pic>
        <p:nvPicPr>
          <p:cNvPr id="5" name="Picture 4">
            <a:extLst>
              <a:ext uri="{FF2B5EF4-FFF2-40B4-BE49-F238E27FC236}">
                <a16:creationId xmlns:a16="http://schemas.microsoft.com/office/drawing/2014/main" xmlns="" id="{C37A87E1-94F2-0A0A-40A4-515CDAD982BC}"/>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6" name="Rectangle 5">
            <a:extLst>
              <a:ext uri="{FF2B5EF4-FFF2-40B4-BE49-F238E27FC236}">
                <a16:creationId xmlns:a16="http://schemas.microsoft.com/office/drawing/2014/main" xmlns="" id="{47A3034C-5CCC-0478-9512-D3093D6DBB73}"/>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2280417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793021" y="286668"/>
            <a:ext cx="16560701" cy="1188243"/>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Methodology (3/4)</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pic>
        <p:nvPicPr>
          <p:cNvPr id="9" name="Content Placeholder 8" descr="Chart&#10;&#10;Description automatically generated with medium confidence">
            <a:extLst>
              <a:ext uri="{FF2B5EF4-FFF2-40B4-BE49-F238E27FC236}">
                <a16:creationId xmlns:a16="http://schemas.microsoft.com/office/drawing/2014/main" xmlns="" id="{BBC43AFA-E4DD-367F-D924-001DCD556B1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6535"/>
          <a:stretch/>
        </p:blipFill>
        <p:spPr>
          <a:xfrm>
            <a:off x="1343716" y="3337006"/>
            <a:ext cx="16537041" cy="10470433"/>
          </a:xfrm>
        </p:spPr>
      </p:pic>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8</a:t>
            </a:fld>
            <a:endParaRPr lang="en-GB"/>
          </a:p>
        </p:txBody>
      </p:sp>
      <p:pic>
        <p:nvPicPr>
          <p:cNvPr id="5" name="Picture 4">
            <a:extLst>
              <a:ext uri="{FF2B5EF4-FFF2-40B4-BE49-F238E27FC236}">
                <a16:creationId xmlns:a16="http://schemas.microsoft.com/office/drawing/2014/main" xmlns="" id="{C37A87E1-94F2-0A0A-40A4-515CDAD982BC}"/>
              </a:ext>
            </a:extLst>
          </p:cNvPr>
          <p:cNvPicPr>
            <a:picLocks noChangeAspect="1"/>
          </p:cNvPicPr>
          <p:nvPr/>
        </p:nvPicPr>
        <p:blipFill rotWithShape="1">
          <a:blip r:embed="rId4"/>
          <a:srcRect t="87734" r="82593" b="6645"/>
          <a:stretch/>
        </p:blipFill>
        <p:spPr>
          <a:xfrm>
            <a:off x="0" y="13957929"/>
            <a:ext cx="3360420" cy="434728"/>
          </a:xfrm>
          <a:prstGeom prst="rect">
            <a:avLst/>
          </a:prstGeom>
        </p:spPr>
      </p:pic>
      <p:sp>
        <p:nvSpPr>
          <p:cNvPr id="6" name="Rectangle 5">
            <a:extLst>
              <a:ext uri="{FF2B5EF4-FFF2-40B4-BE49-F238E27FC236}">
                <a16:creationId xmlns:a16="http://schemas.microsoft.com/office/drawing/2014/main" xmlns="" id="{47A3034C-5CCC-0478-9512-D3093D6DBB73}"/>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solidFill>
                <a:srgbClr val="D91C52"/>
              </a:solidFill>
            </a:endParaRPr>
          </a:p>
        </p:txBody>
      </p:sp>
      <p:pic>
        <p:nvPicPr>
          <p:cNvPr id="10" name="Content Placeholder 9" descr="Graphical user interface, chart, application&#10;&#10;Description automatically generated">
            <a:extLst>
              <a:ext uri="{FF2B5EF4-FFF2-40B4-BE49-F238E27FC236}">
                <a16:creationId xmlns:a16="http://schemas.microsoft.com/office/drawing/2014/main" xmlns="" id="{3FFFD153-17E6-29B1-D37B-213681B04E14}"/>
              </a:ext>
            </a:extLst>
          </p:cNvPr>
          <p:cNvPicPr>
            <a:picLocks noChangeAspect="1"/>
          </p:cNvPicPr>
          <p:nvPr/>
        </p:nvPicPr>
        <p:blipFill rotWithShape="1">
          <a:blip r:embed="rId5">
            <a:extLst>
              <a:ext uri="{28A0092B-C50C-407E-A947-70E740481C1C}">
                <a14:useLocalDpi xmlns:a14="http://schemas.microsoft.com/office/drawing/2010/main" val="0"/>
              </a:ext>
            </a:extLst>
          </a:blip>
          <a:srcRect r="76672" b="94698"/>
          <a:stretch/>
        </p:blipFill>
        <p:spPr>
          <a:xfrm>
            <a:off x="8486239" y="3337006"/>
            <a:ext cx="6701154" cy="1094317"/>
          </a:xfrm>
          <a:prstGeom prst="rect">
            <a:avLst/>
          </a:prstGeom>
        </p:spPr>
      </p:pic>
    </p:spTree>
    <p:extLst>
      <p:ext uri="{BB962C8B-B14F-4D97-AF65-F5344CB8AC3E}">
        <p14:creationId xmlns:p14="http://schemas.microsoft.com/office/powerpoint/2010/main" val="4011534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35028" y="235391"/>
            <a:ext cx="16560701" cy="1151975"/>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Methodology (4/4)</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9</a:t>
            </a:fld>
            <a:endParaRPr lang="en-GB"/>
          </a:p>
        </p:txBody>
      </p:sp>
      <p:pic>
        <p:nvPicPr>
          <p:cNvPr id="5" name="Picture 4">
            <a:extLst>
              <a:ext uri="{FF2B5EF4-FFF2-40B4-BE49-F238E27FC236}">
                <a16:creationId xmlns:a16="http://schemas.microsoft.com/office/drawing/2014/main" xmlns="" id="{C37A87E1-94F2-0A0A-40A4-515CDAD982BC}"/>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6" name="Rectangle 5">
            <a:extLst>
              <a:ext uri="{FF2B5EF4-FFF2-40B4-BE49-F238E27FC236}">
                <a16:creationId xmlns:a16="http://schemas.microsoft.com/office/drawing/2014/main" xmlns="" id="{47A3034C-5CCC-0478-9512-D3093D6DBB73}"/>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solidFill>
                <a:srgbClr val="D91C52"/>
              </a:solidFill>
            </a:endParaRPr>
          </a:p>
        </p:txBody>
      </p:sp>
      <p:pic>
        <p:nvPicPr>
          <p:cNvPr id="10" name="Content Placeholder 9" descr="Graphical user interface, chart, application&#10;&#10;Description automatically generated">
            <a:extLst>
              <a:ext uri="{FF2B5EF4-FFF2-40B4-BE49-F238E27FC236}">
                <a16:creationId xmlns:a16="http://schemas.microsoft.com/office/drawing/2014/main" xmlns="" id="{C1777955-CF8F-1871-4F17-33A585883C30}"/>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t="7131"/>
          <a:stretch/>
        </p:blipFill>
        <p:spPr>
          <a:xfrm>
            <a:off x="1320056" y="3239879"/>
            <a:ext cx="15948036" cy="10641164"/>
          </a:xfrm>
        </p:spPr>
      </p:pic>
      <p:pic>
        <p:nvPicPr>
          <p:cNvPr id="11" name="Content Placeholder 9" descr="Graphical user interface, chart, application&#10;&#10;Description automatically generated">
            <a:extLst>
              <a:ext uri="{FF2B5EF4-FFF2-40B4-BE49-F238E27FC236}">
                <a16:creationId xmlns:a16="http://schemas.microsoft.com/office/drawing/2014/main" xmlns="" id="{5D57FE73-4F60-D2DD-9E1E-891218B759A7}"/>
              </a:ext>
            </a:extLst>
          </p:cNvPr>
          <p:cNvPicPr>
            <a:picLocks noChangeAspect="1"/>
          </p:cNvPicPr>
          <p:nvPr/>
        </p:nvPicPr>
        <p:blipFill rotWithShape="1">
          <a:blip r:embed="rId4">
            <a:extLst>
              <a:ext uri="{28A0092B-C50C-407E-A947-70E740481C1C}">
                <a14:useLocalDpi xmlns:a14="http://schemas.microsoft.com/office/drawing/2010/main" val="0"/>
              </a:ext>
            </a:extLst>
          </a:blip>
          <a:srcRect r="76672" b="94698"/>
          <a:stretch/>
        </p:blipFill>
        <p:spPr>
          <a:xfrm>
            <a:off x="8486239" y="3337006"/>
            <a:ext cx="6701154" cy="1094317"/>
          </a:xfrm>
          <a:prstGeom prst="rect">
            <a:avLst/>
          </a:prstGeom>
        </p:spPr>
      </p:pic>
    </p:spTree>
    <p:extLst>
      <p:ext uri="{BB962C8B-B14F-4D97-AF65-F5344CB8AC3E}">
        <p14:creationId xmlns:p14="http://schemas.microsoft.com/office/powerpoint/2010/main" val="3692538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58F069-B86C-C218-97E9-EB84095F450F}"/>
              </a:ext>
            </a:extLst>
          </p:cNvPr>
          <p:cNvSpPr>
            <a:spLocks noGrp="1"/>
          </p:cNvSpPr>
          <p:nvPr>
            <p:ph type="title"/>
          </p:nvPr>
        </p:nvSpPr>
        <p:spPr>
          <a:xfrm>
            <a:off x="1091846" y="2830267"/>
            <a:ext cx="16560701" cy="3999735"/>
          </a:xfrm>
        </p:spPr>
        <p:txBody>
          <a:bodyPr>
            <a:normAutofit/>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Scope of Bribery</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3" name="Text Placeholder 2">
            <a:extLst>
              <a:ext uri="{FF2B5EF4-FFF2-40B4-BE49-F238E27FC236}">
                <a16:creationId xmlns:a16="http://schemas.microsoft.com/office/drawing/2014/main" xmlns="" id="{DC8352B9-398A-E32D-1C84-44BC751C58A7}"/>
              </a:ext>
            </a:extLst>
          </p:cNvPr>
          <p:cNvSpPr>
            <a:spLocks noGrp="1"/>
          </p:cNvSpPr>
          <p:nvPr>
            <p:ph type="body" idx="1"/>
          </p:nvPr>
        </p:nvSpPr>
        <p:spPr>
          <a:xfrm>
            <a:off x="1310056" y="10404057"/>
            <a:ext cx="16560701" cy="2507556"/>
          </a:xfrm>
        </p:spPr>
        <p:txBody>
          <a:bodyPr/>
          <a:lstStyle/>
          <a:p>
            <a:endParaRPr lang="en-GB" dirty="0"/>
          </a:p>
        </p:txBody>
      </p:sp>
      <p:sp>
        <p:nvSpPr>
          <p:cNvPr id="4" name="Slide Number Placeholder 3">
            <a:extLst>
              <a:ext uri="{FF2B5EF4-FFF2-40B4-BE49-F238E27FC236}">
                <a16:creationId xmlns:a16="http://schemas.microsoft.com/office/drawing/2014/main" xmlns="" id="{6315DC11-C0D0-7B62-7D7D-3D74D5EC71FB}"/>
              </a:ext>
            </a:extLst>
          </p:cNvPr>
          <p:cNvSpPr>
            <a:spLocks noGrp="1"/>
          </p:cNvSpPr>
          <p:nvPr>
            <p:ph type="sldNum" sz="quarter" idx="12"/>
          </p:nvPr>
        </p:nvSpPr>
        <p:spPr/>
        <p:txBody>
          <a:bodyPr/>
          <a:lstStyle/>
          <a:p>
            <a:fld id="{98845C8B-FAD6-420F-BD7F-4864990D307C}" type="slidenum">
              <a:rPr lang="en-GB" smtClean="0"/>
              <a:t>10</a:t>
            </a:fld>
            <a:endParaRPr lang="en-GB"/>
          </a:p>
        </p:txBody>
      </p:sp>
      <p:pic>
        <p:nvPicPr>
          <p:cNvPr id="5" name="Picture 4">
            <a:extLst>
              <a:ext uri="{FF2B5EF4-FFF2-40B4-BE49-F238E27FC236}">
                <a16:creationId xmlns:a16="http://schemas.microsoft.com/office/drawing/2014/main" xmlns="" id="{1A88A027-0573-6F36-5F6F-8F8CF3F4CEA5}"/>
              </a:ext>
            </a:extLst>
          </p:cNvPr>
          <p:cNvPicPr>
            <a:picLocks noChangeAspect="1"/>
          </p:cNvPicPr>
          <p:nvPr/>
        </p:nvPicPr>
        <p:blipFill rotWithShape="1">
          <a:blip r:embed="rId2"/>
          <a:srcRect t="87734"/>
          <a:stretch/>
        </p:blipFill>
        <p:spPr>
          <a:xfrm>
            <a:off x="0" y="12727408"/>
            <a:ext cx="19305019" cy="1672805"/>
          </a:xfrm>
          <a:prstGeom prst="rect">
            <a:avLst/>
          </a:prstGeom>
        </p:spPr>
      </p:pic>
      <p:cxnSp>
        <p:nvCxnSpPr>
          <p:cNvPr id="8" name="Straight Connector 7">
            <a:extLst>
              <a:ext uri="{FF2B5EF4-FFF2-40B4-BE49-F238E27FC236}">
                <a16:creationId xmlns:a16="http://schemas.microsoft.com/office/drawing/2014/main" xmlns="" id="{9C8BD662-6FDF-D3B4-CB32-F84EA06FD3C5}"/>
              </a:ext>
            </a:extLst>
          </p:cNvPr>
          <p:cNvCxnSpPr/>
          <p:nvPr/>
        </p:nvCxnSpPr>
        <p:spPr>
          <a:xfrm>
            <a:off x="5580118" y="7200106"/>
            <a:ext cx="7584156" cy="0"/>
          </a:xfrm>
          <a:prstGeom prst="line">
            <a:avLst/>
          </a:prstGeom>
          <a:ln w="76200">
            <a:solidFill>
              <a:srgbClr val="D91C5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xmlns="" id="{193EBE6F-A64B-33D3-836A-838C17FB3879}"/>
              </a:ext>
            </a:extLst>
          </p:cNvPr>
          <p:cNvPicPr>
            <a:picLocks noChangeAspect="1"/>
          </p:cNvPicPr>
          <p:nvPr/>
        </p:nvPicPr>
        <p:blipFill rotWithShape="1">
          <a:blip r:embed="rId3"/>
          <a:srcRect l="6100" r="47079" b="83338"/>
          <a:stretch/>
        </p:blipFill>
        <p:spPr>
          <a:xfrm>
            <a:off x="248194" y="0"/>
            <a:ext cx="9124002" cy="1325812"/>
          </a:xfrm>
          <a:prstGeom prst="rect">
            <a:avLst/>
          </a:prstGeom>
        </p:spPr>
      </p:pic>
    </p:spTree>
    <p:extLst>
      <p:ext uri="{BB962C8B-B14F-4D97-AF65-F5344CB8AC3E}">
        <p14:creationId xmlns:p14="http://schemas.microsoft.com/office/powerpoint/2010/main" val="1370918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xmlns="" id="{119ABE37-0145-96D5-0FDE-0B156FE0EF28}"/>
              </a:ext>
            </a:extLst>
          </p:cNvPr>
          <p:cNvPicPr>
            <a:picLocks noChangeAspect="1"/>
          </p:cNvPicPr>
          <p:nvPr/>
        </p:nvPicPr>
        <p:blipFill>
          <a:blip r:embed="rId3"/>
          <a:stretch>
            <a:fillRect/>
          </a:stretch>
        </p:blipFill>
        <p:spPr>
          <a:xfrm>
            <a:off x="9568642" y="2542708"/>
            <a:ext cx="9245137" cy="10308838"/>
          </a:xfrm>
          <a:prstGeom prst="rect">
            <a:avLst/>
          </a:prstGeom>
        </p:spPr>
      </p:pic>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4"/>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24046"/>
            <a:ext cx="16560701" cy="1048009"/>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Scope of Bribery (1/6)</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11</a:t>
            </a:fld>
            <a:endParaRPr lang="en-GB" dirty="0"/>
          </a:p>
        </p:txBody>
      </p:sp>
      <p:pic>
        <p:nvPicPr>
          <p:cNvPr id="13" name="Content Placeholder 12">
            <a:extLst>
              <a:ext uri="{FF2B5EF4-FFF2-40B4-BE49-F238E27FC236}">
                <a16:creationId xmlns:a16="http://schemas.microsoft.com/office/drawing/2014/main" xmlns="" id="{81997A45-D88C-8C74-31DD-07DCC7B3E0ED}"/>
              </a:ext>
            </a:extLst>
          </p:cNvPr>
          <p:cNvPicPr>
            <a:picLocks noGrp="1" noChangeAspect="1"/>
          </p:cNvPicPr>
          <p:nvPr>
            <p:ph idx="1"/>
          </p:nvPr>
        </p:nvPicPr>
        <p:blipFill>
          <a:blip r:embed="rId5"/>
          <a:stretch>
            <a:fillRect/>
          </a:stretch>
        </p:blipFill>
        <p:spPr>
          <a:xfrm>
            <a:off x="0" y="2665401"/>
            <a:ext cx="10008864" cy="10328166"/>
          </a:xfrm>
        </p:spPr>
      </p:pic>
    </p:spTree>
    <p:extLst>
      <p:ext uri="{BB962C8B-B14F-4D97-AF65-F5344CB8AC3E}">
        <p14:creationId xmlns:p14="http://schemas.microsoft.com/office/powerpoint/2010/main" val="3246375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24046"/>
            <a:ext cx="16560701" cy="1029300"/>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Scope of Bribery (2/6)</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12</a:t>
            </a:fld>
            <a:endParaRPr lang="en-GB" dirty="0"/>
          </a:p>
        </p:txBody>
      </p:sp>
      <p:pic>
        <p:nvPicPr>
          <p:cNvPr id="13" name="Content Placeholder 12" descr="Chart&#10;&#10;Description automatically generated">
            <a:extLst>
              <a:ext uri="{FF2B5EF4-FFF2-40B4-BE49-F238E27FC236}">
                <a16:creationId xmlns:a16="http://schemas.microsoft.com/office/drawing/2014/main" xmlns="" id="{2EF72265-3D7D-FCC4-60A1-81E600109B3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66900" y="1991294"/>
            <a:ext cx="17881119" cy="11798033"/>
          </a:xfrm>
        </p:spPr>
      </p:pic>
      <p:pic>
        <p:nvPicPr>
          <p:cNvPr id="15" name="Picture 14" descr="A picture containing nature&#10;&#10;Description automatically generated">
            <a:extLst>
              <a:ext uri="{FF2B5EF4-FFF2-40B4-BE49-F238E27FC236}">
                <a16:creationId xmlns:a16="http://schemas.microsoft.com/office/drawing/2014/main" xmlns="" id="{FF2AA3CD-2329-2741-1111-794DA554EB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52266" y="6965117"/>
            <a:ext cx="5905500" cy="6381750"/>
          </a:xfrm>
          <a:prstGeom prst="rect">
            <a:avLst/>
          </a:prstGeom>
        </p:spPr>
      </p:pic>
    </p:spTree>
    <p:extLst>
      <p:ext uri="{BB962C8B-B14F-4D97-AF65-F5344CB8AC3E}">
        <p14:creationId xmlns:p14="http://schemas.microsoft.com/office/powerpoint/2010/main" val="3936119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7556"/>
            <a:ext cx="16560701" cy="906844"/>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Scope of Bribery (3/6)</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13</a:t>
            </a:fld>
            <a:endParaRPr lang="en-GB"/>
          </a:p>
        </p:txBody>
      </p:sp>
      <p:pic>
        <p:nvPicPr>
          <p:cNvPr id="9" name="Picture 8">
            <a:extLst>
              <a:ext uri="{FF2B5EF4-FFF2-40B4-BE49-F238E27FC236}">
                <a16:creationId xmlns:a16="http://schemas.microsoft.com/office/drawing/2014/main" xmlns="" id="{417D9FB8-26E8-B3A2-348F-2D59424358A5}"/>
              </a:ext>
            </a:extLst>
          </p:cNvPr>
          <p:cNvPicPr>
            <a:picLocks noChangeAspect="1"/>
          </p:cNvPicPr>
          <p:nvPr/>
        </p:nvPicPr>
        <p:blipFill>
          <a:blip r:embed="rId4"/>
          <a:stretch>
            <a:fillRect/>
          </a:stretch>
        </p:blipFill>
        <p:spPr>
          <a:xfrm>
            <a:off x="9127026" y="3513186"/>
            <a:ext cx="10073787" cy="9356879"/>
          </a:xfrm>
          <a:prstGeom prst="rect">
            <a:avLst/>
          </a:prstGeom>
        </p:spPr>
      </p:pic>
      <p:pic>
        <p:nvPicPr>
          <p:cNvPr id="12" name="Content Placeholder 11">
            <a:extLst>
              <a:ext uri="{FF2B5EF4-FFF2-40B4-BE49-F238E27FC236}">
                <a16:creationId xmlns:a16="http://schemas.microsoft.com/office/drawing/2014/main" xmlns="" id="{389594B4-8D65-A894-A621-BC5BE121D6F8}"/>
              </a:ext>
            </a:extLst>
          </p:cNvPr>
          <p:cNvPicPr>
            <a:picLocks noGrp="1" noChangeAspect="1"/>
          </p:cNvPicPr>
          <p:nvPr>
            <p:ph idx="1"/>
          </p:nvPr>
        </p:nvPicPr>
        <p:blipFill>
          <a:blip r:embed="rId5"/>
          <a:stretch>
            <a:fillRect/>
          </a:stretch>
        </p:blipFill>
        <p:spPr>
          <a:xfrm>
            <a:off x="562134" y="3709242"/>
            <a:ext cx="8305160" cy="9294621"/>
          </a:xfrm>
          <a:prstGeom prst="rect">
            <a:avLst/>
          </a:prstGeom>
        </p:spPr>
      </p:pic>
    </p:spTree>
    <p:extLst>
      <p:ext uri="{BB962C8B-B14F-4D97-AF65-F5344CB8AC3E}">
        <p14:creationId xmlns:p14="http://schemas.microsoft.com/office/powerpoint/2010/main" val="1537394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solidFill>
                <a:srgbClr val="D91C52"/>
              </a:solidFill>
            </a:endParaRPr>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7556"/>
            <a:ext cx="16560701" cy="923330"/>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Scope of Bribery (4/6)</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14</a:t>
            </a:fld>
            <a:endParaRPr lang="en-GB"/>
          </a:p>
        </p:txBody>
      </p:sp>
      <p:sp>
        <p:nvSpPr>
          <p:cNvPr id="16" name="TextBox 15">
            <a:extLst>
              <a:ext uri="{FF2B5EF4-FFF2-40B4-BE49-F238E27FC236}">
                <a16:creationId xmlns:a16="http://schemas.microsoft.com/office/drawing/2014/main" xmlns="" id="{F52919FE-7E01-1C44-0E1E-8368221EDEA2}"/>
              </a:ext>
            </a:extLst>
          </p:cNvPr>
          <p:cNvSpPr txBox="1"/>
          <p:nvPr/>
        </p:nvSpPr>
        <p:spPr>
          <a:xfrm>
            <a:off x="2886600" y="1079821"/>
            <a:ext cx="15805052" cy="923330"/>
          </a:xfrm>
          <a:prstGeom prst="rect">
            <a:avLst/>
          </a:prstGeom>
          <a:noFill/>
        </p:spPr>
        <p:txBody>
          <a:bodyPr wrap="square" rtlCol="0">
            <a:spAutoFit/>
          </a:bodyPr>
          <a:lstStyle/>
          <a:p>
            <a:r>
              <a:rPr lang="en-US" sz="5400" dirty="0">
                <a:latin typeface="Ebrima" panose="02000000000000000000" pitchFamily="2" charset="0"/>
                <a:ea typeface="Ebrima" panose="02000000000000000000" pitchFamily="2" charset="0"/>
                <a:cs typeface="Ebrima" panose="02000000000000000000" pitchFamily="2" charset="0"/>
              </a:rPr>
              <a:t>Prevalence of bribery by disability status</a:t>
            </a:r>
            <a:endParaRPr lang="en-GB" sz="5400" dirty="0">
              <a:latin typeface="Ebrima" panose="02000000000000000000" pitchFamily="2" charset="0"/>
              <a:ea typeface="Ebrima" panose="02000000000000000000" pitchFamily="2" charset="0"/>
              <a:cs typeface="Ebrima" panose="02000000000000000000" pitchFamily="2" charset="0"/>
            </a:endParaRPr>
          </a:p>
        </p:txBody>
      </p:sp>
      <p:pic>
        <p:nvPicPr>
          <p:cNvPr id="11" name="Content Placeholder 10" descr="Chart, bar chart&#10;&#10;Description automatically generated">
            <a:extLst>
              <a:ext uri="{FF2B5EF4-FFF2-40B4-BE49-F238E27FC236}">
                <a16:creationId xmlns:a16="http://schemas.microsoft.com/office/drawing/2014/main" xmlns="" id="{6935FA96-7C95-C8F7-8DA7-AD87593CC143}"/>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t="7941"/>
          <a:stretch/>
        </p:blipFill>
        <p:spPr>
          <a:xfrm>
            <a:off x="2886601" y="1923245"/>
            <a:ext cx="10320146" cy="12034222"/>
          </a:xfrm>
        </p:spPr>
      </p:pic>
      <p:pic>
        <p:nvPicPr>
          <p:cNvPr id="14" name="Content Placeholder 10" descr="Chart, bar chart&#10;&#10;Description automatically generated">
            <a:extLst>
              <a:ext uri="{FF2B5EF4-FFF2-40B4-BE49-F238E27FC236}">
                <a16:creationId xmlns:a16="http://schemas.microsoft.com/office/drawing/2014/main" xmlns="" id="{271D0C47-A522-15C9-03CF-BDE250D5939D}"/>
              </a:ext>
            </a:extLst>
          </p:cNvPr>
          <p:cNvPicPr>
            <a:picLocks noChangeAspect="1"/>
          </p:cNvPicPr>
          <p:nvPr/>
        </p:nvPicPr>
        <p:blipFill rotWithShape="1">
          <a:blip r:embed="rId4">
            <a:extLst>
              <a:ext uri="{28A0092B-C50C-407E-A947-70E740481C1C}">
                <a14:useLocalDpi xmlns:a14="http://schemas.microsoft.com/office/drawing/2010/main" val="0"/>
              </a:ext>
            </a:extLst>
          </a:blip>
          <a:srcRect l="-1" r="49438" b="92551"/>
          <a:stretch/>
        </p:blipFill>
        <p:spPr>
          <a:xfrm>
            <a:off x="9598819" y="3306764"/>
            <a:ext cx="6961981" cy="1299104"/>
          </a:xfrm>
          <a:prstGeom prst="rect">
            <a:avLst/>
          </a:prstGeom>
        </p:spPr>
      </p:pic>
    </p:spTree>
    <p:extLst>
      <p:ext uri="{BB962C8B-B14F-4D97-AF65-F5344CB8AC3E}">
        <p14:creationId xmlns:p14="http://schemas.microsoft.com/office/powerpoint/2010/main" val="3721215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solidFill>
                <a:srgbClr val="D91C52"/>
              </a:solidFill>
            </a:endParaRPr>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7556"/>
            <a:ext cx="16560701" cy="923330"/>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Scope of Bribery (5/6)</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15</a:t>
            </a:fld>
            <a:endParaRPr lang="en-GB"/>
          </a:p>
        </p:txBody>
      </p:sp>
      <p:sp>
        <p:nvSpPr>
          <p:cNvPr id="7" name="TextBox 6">
            <a:extLst>
              <a:ext uri="{FF2B5EF4-FFF2-40B4-BE49-F238E27FC236}">
                <a16:creationId xmlns:a16="http://schemas.microsoft.com/office/drawing/2014/main" xmlns="" id="{29F994CF-352B-BE4E-AB4E-668DF76B6BEA}"/>
              </a:ext>
            </a:extLst>
          </p:cNvPr>
          <p:cNvSpPr txBox="1"/>
          <p:nvPr/>
        </p:nvSpPr>
        <p:spPr>
          <a:xfrm>
            <a:off x="2886600" y="1079821"/>
            <a:ext cx="15805052" cy="923330"/>
          </a:xfrm>
          <a:prstGeom prst="rect">
            <a:avLst/>
          </a:prstGeom>
          <a:noFill/>
        </p:spPr>
        <p:txBody>
          <a:bodyPr wrap="square" rtlCol="0">
            <a:spAutoFit/>
          </a:bodyPr>
          <a:lstStyle/>
          <a:p>
            <a:r>
              <a:rPr lang="en-US" sz="5400" dirty="0">
                <a:latin typeface="Ebrima" panose="02000000000000000000" pitchFamily="2" charset="0"/>
                <a:ea typeface="Ebrima" panose="02000000000000000000" pitchFamily="2" charset="0"/>
                <a:cs typeface="Ebrima" panose="02000000000000000000" pitchFamily="2" charset="0"/>
              </a:rPr>
              <a:t>Prevalence of bribery in the private sector</a:t>
            </a:r>
            <a:endParaRPr lang="en-GB" sz="5400" dirty="0">
              <a:latin typeface="Ebrima" panose="02000000000000000000" pitchFamily="2" charset="0"/>
              <a:ea typeface="Ebrima" panose="02000000000000000000" pitchFamily="2" charset="0"/>
              <a:cs typeface="Ebrima" panose="02000000000000000000" pitchFamily="2" charset="0"/>
            </a:endParaRPr>
          </a:p>
        </p:txBody>
      </p:sp>
      <p:pic>
        <p:nvPicPr>
          <p:cNvPr id="11" name="Content Placeholder 10" descr="Chart&#10;&#10;Description automatically generated">
            <a:extLst>
              <a:ext uri="{FF2B5EF4-FFF2-40B4-BE49-F238E27FC236}">
                <a16:creationId xmlns:a16="http://schemas.microsoft.com/office/drawing/2014/main" xmlns="" id="{314568F4-EB23-2309-AEBB-D55D9D91114A}"/>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t="9152"/>
          <a:stretch/>
        </p:blipFill>
        <p:spPr>
          <a:xfrm>
            <a:off x="1566009" y="2002068"/>
            <a:ext cx="14048237" cy="11947843"/>
          </a:xfrm>
        </p:spPr>
      </p:pic>
      <p:pic>
        <p:nvPicPr>
          <p:cNvPr id="12" name="Content Placeholder 10" descr="Chart&#10;&#10;Description automatically generated">
            <a:extLst>
              <a:ext uri="{FF2B5EF4-FFF2-40B4-BE49-F238E27FC236}">
                <a16:creationId xmlns:a16="http://schemas.microsoft.com/office/drawing/2014/main" xmlns="" id="{28983446-A0D0-879D-8526-471FC10509F2}"/>
              </a:ext>
            </a:extLst>
          </p:cNvPr>
          <p:cNvPicPr>
            <a:picLocks noChangeAspect="1"/>
          </p:cNvPicPr>
          <p:nvPr/>
        </p:nvPicPr>
        <p:blipFill rotWithShape="1">
          <a:blip r:embed="rId4">
            <a:extLst>
              <a:ext uri="{28A0092B-C50C-407E-A947-70E740481C1C}">
                <a14:useLocalDpi xmlns:a14="http://schemas.microsoft.com/office/drawing/2010/main" val="0"/>
              </a:ext>
            </a:extLst>
          </a:blip>
          <a:srcRect r="55185" b="92038"/>
          <a:stretch/>
        </p:blipFill>
        <p:spPr>
          <a:xfrm>
            <a:off x="8590128" y="2553705"/>
            <a:ext cx="8783472" cy="1460938"/>
          </a:xfrm>
          <a:prstGeom prst="rect">
            <a:avLst/>
          </a:prstGeom>
        </p:spPr>
      </p:pic>
    </p:spTree>
    <p:extLst>
      <p:ext uri="{BB962C8B-B14F-4D97-AF65-F5344CB8AC3E}">
        <p14:creationId xmlns:p14="http://schemas.microsoft.com/office/powerpoint/2010/main" val="3432929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7556"/>
            <a:ext cx="16560701" cy="2783376"/>
          </a:xfrm>
        </p:spPr>
        <p:txBody>
          <a:bodyPr/>
          <a:lstStyle/>
          <a:p>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Scope of Bribery (6/6)</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16</a:t>
            </a:fld>
            <a:endParaRPr lang="en-GB"/>
          </a:p>
        </p:txBody>
      </p:sp>
      <p:pic>
        <p:nvPicPr>
          <p:cNvPr id="11" name="Content Placeholder 10">
            <a:extLst>
              <a:ext uri="{FF2B5EF4-FFF2-40B4-BE49-F238E27FC236}">
                <a16:creationId xmlns:a16="http://schemas.microsoft.com/office/drawing/2014/main" xmlns="" id="{A4D18649-3EFE-1D38-5F5A-9101098A6E7A}"/>
              </a:ext>
            </a:extLst>
          </p:cNvPr>
          <p:cNvPicPr>
            <a:picLocks noGrp="1" noChangeAspect="1"/>
          </p:cNvPicPr>
          <p:nvPr>
            <p:ph idx="1"/>
          </p:nvPr>
        </p:nvPicPr>
        <p:blipFill>
          <a:blip r:embed="rId4"/>
          <a:stretch>
            <a:fillRect/>
          </a:stretch>
        </p:blipFill>
        <p:spPr>
          <a:xfrm>
            <a:off x="4296505" y="2065626"/>
            <a:ext cx="10607802" cy="11586541"/>
          </a:xfrm>
        </p:spPr>
      </p:pic>
    </p:spTree>
    <p:extLst>
      <p:ext uri="{BB962C8B-B14F-4D97-AF65-F5344CB8AC3E}">
        <p14:creationId xmlns:p14="http://schemas.microsoft.com/office/powerpoint/2010/main" val="3386115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58F069-B86C-C218-97E9-EB84095F450F}"/>
              </a:ext>
            </a:extLst>
          </p:cNvPr>
          <p:cNvSpPr>
            <a:spLocks noGrp="1"/>
          </p:cNvSpPr>
          <p:nvPr>
            <p:ph type="title"/>
          </p:nvPr>
        </p:nvSpPr>
        <p:spPr>
          <a:xfrm>
            <a:off x="1091846" y="2830267"/>
            <a:ext cx="16560701" cy="3999735"/>
          </a:xfrm>
        </p:spPr>
        <p:txBody>
          <a:bodyPr>
            <a:normAutofit/>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Who takes Bribes?</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3" name="Text Placeholder 2">
            <a:extLst>
              <a:ext uri="{FF2B5EF4-FFF2-40B4-BE49-F238E27FC236}">
                <a16:creationId xmlns:a16="http://schemas.microsoft.com/office/drawing/2014/main" xmlns="" id="{DC8352B9-398A-E32D-1C84-44BC751C58A7}"/>
              </a:ext>
            </a:extLst>
          </p:cNvPr>
          <p:cNvSpPr>
            <a:spLocks noGrp="1"/>
          </p:cNvSpPr>
          <p:nvPr>
            <p:ph type="body" idx="1"/>
          </p:nvPr>
        </p:nvSpPr>
        <p:spPr>
          <a:xfrm>
            <a:off x="1310056" y="10404057"/>
            <a:ext cx="16560701" cy="2507556"/>
          </a:xfrm>
        </p:spPr>
        <p:txBody>
          <a:bodyPr/>
          <a:lstStyle/>
          <a:p>
            <a:endParaRPr lang="en-GB" dirty="0"/>
          </a:p>
        </p:txBody>
      </p:sp>
      <p:sp>
        <p:nvSpPr>
          <p:cNvPr id="4" name="Slide Number Placeholder 3">
            <a:extLst>
              <a:ext uri="{FF2B5EF4-FFF2-40B4-BE49-F238E27FC236}">
                <a16:creationId xmlns:a16="http://schemas.microsoft.com/office/drawing/2014/main" xmlns="" id="{6315DC11-C0D0-7B62-7D7D-3D74D5EC71FB}"/>
              </a:ext>
            </a:extLst>
          </p:cNvPr>
          <p:cNvSpPr>
            <a:spLocks noGrp="1"/>
          </p:cNvSpPr>
          <p:nvPr>
            <p:ph type="sldNum" sz="quarter" idx="12"/>
          </p:nvPr>
        </p:nvSpPr>
        <p:spPr/>
        <p:txBody>
          <a:bodyPr/>
          <a:lstStyle/>
          <a:p>
            <a:fld id="{98845C8B-FAD6-420F-BD7F-4864990D307C}" type="slidenum">
              <a:rPr lang="en-GB" smtClean="0"/>
              <a:t>17</a:t>
            </a:fld>
            <a:endParaRPr lang="en-GB"/>
          </a:p>
        </p:txBody>
      </p:sp>
      <p:pic>
        <p:nvPicPr>
          <p:cNvPr id="5" name="Picture 4">
            <a:extLst>
              <a:ext uri="{FF2B5EF4-FFF2-40B4-BE49-F238E27FC236}">
                <a16:creationId xmlns:a16="http://schemas.microsoft.com/office/drawing/2014/main" xmlns="" id="{1A88A027-0573-6F36-5F6F-8F8CF3F4CEA5}"/>
              </a:ext>
            </a:extLst>
          </p:cNvPr>
          <p:cNvPicPr>
            <a:picLocks noChangeAspect="1"/>
          </p:cNvPicPr>
          <p:nvPr/>
        </p:nvPicPr>
        <p:blipFill rotWithShape="1">
          <a:blip r:embed="rId2"/>
          <a:srcRect t="87734"/>
          <a:stretch/>
        </p:blipFill>
        <p:spPr>
          <a:xfrm>
            <a:off x="-104206" y="12727408"/>
            <a:ext cx="19305019" cy="1672805"/>
          </a:xfrm>
          <a:prstGeom prst="rect">
            <a:avLst/>
          </a:prstGeom>
        </p:spPr>
      </p:pic>
      <p:cxnSp>
        <p:nvCxnSpPr>
          <p:cNvPr id="8" name="Straight Connector 7">
            <a:extLst>
              <a:ext uri="{FF2B5EF4-FFF2-40B4-BE49-F238E27FC236}">
                <a16:creationId xmlns:a16="http://schemas.microsoft.com/office/drawing/2014/main" xmlns="" id="{9C8BD662-6FDF-D3B4-CB32-F84EA06FD3C5}"/>
              </a:ext>
            </a:extLst>
          </p:cNvPr>
          <p:cNvCxnSpPr/>
          <p:nvPr/>
        </p:nvCxnSpPr>
        <p:spPr>
          <a:xfrm>
            <a:off x="5580118" y="7200106"/>
            <a:ext cx="7584156" cy="0"/>
          </a:xfrm>
          <a:prstGeom prst="line">
            <a:avLst/>
          </a:prstGeom>
          <a:ln w="76200">
            <a:solidFill>
              <a:srgbClr val="D91C5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xmlns="" id="{193EBE6F-A64B-33D3-836A-838C17FB3879}"/>
              </a:ext>
            </a:extLst>
          </p:cNvPr>
          <p:cNvPicPr>
            <a:picLocks noChangeAspect="1"/>
          </p:cNvPicPr>
          <p:nvPr/>
        </p:nvPicPr>
        <p:blipFill rotWithShape="1">
          <a:blip r:embed="rId3"/>
          <a:srcRect l="6100" r="47079" b="83338"/>
          <a:stretch/>
        </p:blipFill>
        <p:spPr>
          <a:xfrm>
            <a:off x="0" y="0"/>
            <a:ext cx="9124002" cy="1325812"/>
          </a:xfrm>
          <a:prstGeom prst="rect">
            <a:avLst/>
          </a:prstGeom>
        </p:spPr>
      </p:pic>
    </p:spTree>
    <p:extLst>
      <p:ext uri="{BB962C8B-B14F-4D97-AF65-F5344CB8AC3E}">
        <p14:creationId xmlns:p14="http://schemas.microsoft.com/office/powerpoint/2010/main" val="3483858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44942"/>
            <a:ext cx="16560701" cy="955182"/>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Who Takes Bribes? </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18</a:t>
            </a:fld>
            <a:endParaRPr lang="en-GB"/>
          </a:p>
        </p:txBody>
      </p:sp>
      <p:pic>
        <p:nvPicPr>
          <p:cNvPr id="14" name="Content Placeholder 13">
            <a:extLst>
              <a:ext uri="{FF2B5EF4-FFF2-40B4-BE49-F238E27FC236}">
                <a16:creationId xmlns:a16="http://schemas.microsoft.com/office/drawing/2014/main" xmlns="" id="{6EE2E593-2794-CDE6-CC1F-8718D970E4DC}"/>
              </a:ext>
            </a:extLst>
          </p:cNvPr>
          <p:cNvPicPr>
            <a:picLocks noGrp="1" noChangeAspect="1"/>
          </p:cNvPicPr>
          <p:nvPr>
            <p:ph idx="1"/>
          </p:nvPr>
        </p:nvPicPr>
        <p:blipFill>
          <a:blip r:embed="rId4"/>
          <a:stretch>
            <a:fillRect/>
          </a:stretch>
        </p:blipFill>
        <p:spPr>
          <a:xfrm>
            <a:off x="6131400" y="1286792"/>
            <a:ext cx="6940550" cy="12670675"/>
          </a:xfrm>
        </p:spPr>
      </p:pic>
    </p:spTree>
    <p:extLst>
      <p:ext uri="{BB962C8B-B14F-4D97-AF65-F5344CB8AC3E}">
        <p14:creationId xmlns:p14="http://schemas.microsoft.com/office/powerpoint/2010/main" val="1985130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58F069-B86C-C218-97E9-EB84095F450F}"/>
              </a:ext>
            </a:extLst>
          </p:cNvPr>
          <p:cNvSpPr>
            <a:spLocks noGrp="1"/>
          </p:cNvSpPr>
          <p:nvPr>
            <p:ph type="title"/>
          </p:nvPr>
        </p:nvSpPr>
        <p:spPr>
          <a:xfrm>
            <a:off x="1091846" y="2830267"/>
            <a:ext cx="16560701" cy="3999735"/>
          </a:xfrm>
        </p:spPr>
        <p:txBody>
          <a:bodyPr>
            <a:normAutofit/>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How Bribery Works</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3" name="Text Placeholder 2">
            <a:extLst>
              <a:ext uri="{FF2B5EF4-FFF2-40B4-BE49-F238E27FC236}">
                <a16:creationId xmlns:a16="http://schemas.microsoft.com/office/drawing/2014/main" xmlns="" id="{DC8352B9-398A-E32D-1C84-44BC751C58A7}"/>
              </a:ext>
            </a:extLst>
          </p:cNvPr>
          <p:cNvSpPr>
            <a:spLocks noGrp="1"/>
          </p:cNvSpPr>
          <p:nvPr>
            <p:ph type="body" idx="1"/>
          </p:nvPr>
        </p:nvSpPr>
        <p:spPr>
          <a:xfrm>
            <a:off x="1310056" y="10404057"/>
            <a:ext cx="16560701" cy="2507556"/>
          </a:xfrm>
        </p:spPr>
        <p:txBody>
          <a:bodyPr/>
          <a:lstStyle/>
          <a:p>
            <a:endParaRPr lang="en-GB" dirty="0"/>
          </a:p>
        </p:txBody>
      </p:sp>
      <p:sp>
        <p:nvSpPr>
          <p:cNvPr id="4" name="Slide Number Placeholder 3">
            <a:extLst>
              <a:ext uri="{FF2B5EF4-FFF2-40B4-BE49-F238E27FC236}">
                <a16:creationId xmlns:a16="http://schemas.microsoft.com/office/drawing/2014/main" xmlns="" id="{6315DC11-C0D0-7B62-7D7D-3D74D5EC71FB}"/>
              </a:ext>
            </a:extLst>
          </p:cNvPr>
          <p:cNvSpPr>
            <a:spLocks noGrp="1"/>
          </p:cNvSpPr>
          <p:nvPr>
            <p:ph type="sldNum" sz="quarter" idx="12"/>
          </p:nvPr>
        </p:nvSpPr>
        <p:spPr/>
        <p:txBody>
          <a:bodyPr/>
          <a:lstStyle/>
          <a:p>
            <a:fld id="{98845C8B-FAD6-420F-BD7F-4864990D307C}" type="slidenum">
              <a:rPr lang="en-GB" smtClean="0"/>
              <a:t>19</a:t>
            </a:fld>
            <a:endParaRPr lang="en-GB"/>
          </a:p>
        </p:txBody>
      </p:sp>
      <p:pic>
        <p:nvPicPr>
          <p:cNvPr id="5" name="Picture 4">
            <a:extLst>
              <a:ext uri="{FF2B5EF4-FFF2-40B4-BE49-F238E27FC236}">
                <a16:creationId xmlns:a16="http://schemas.microsoft.com/office/drawing/2014/main" xmlns="" id="{1A88A027-0573-6F36-5F6F-8F8CF3F4CEA5}"/>
              </a:ext>
            </a:extLst>
          </p:cNvPr>
          <p:cNvPicPr>
            <a:picLocks noChangeAspect="1"/>
          </p:cNvPicPr>
          <p:nvPr/>
        </p:nvPicPr>
        <p:blipFill rotWithShape="1">
          <a:blip r:embed="rId2"/>
          <a:srcRect t="87734"/>
          <a:stretch/>
        </p:blipFill>
        <p:spPr>
          <a:xfrm>
            <a:off x="0" y="12727408"/>
            <a:ext cx="19305019" cy="1672805"/>
          </a:xfrm>
          <a:prstGeom prst="rect">
            <a:avLst/>
          </a:prstGeom>
        </p:spPr>
      </p:pic>
      <p:cxnSp>
        <p:nvCxnSpPr>
          <p:cNvPr id="8" name="Straight Connector 7">
            <a:extLst>
              <a:ext uri="{FF2B5EF4-FFF2-40B4-BE49-F238E27FC236}">
                <a16:creationId xmlns:a16="http://schemas.microsoft.com/office/drawing/2014/main" xmlns="" id="{9C8BD662-6FDF-D3B4-CB32-F84EA06FD3C5}"/>
              </a:ext>
            </a:extLst>
          </p:cNvPr>
          <p:cNvCxnSpPr/>
          <p:nvPr/>
        </p:nvCxnSpPr>
        <p:spPr>
          <a:xfrm>
            <a:off x="5580118" y="7200106"/>
            <a:ext cx="7584156" cy="0"/>
          </a:xfrm>
          <a:prstGeom prst="line">
            <a:avLst/>
          </a:prstGeom>
          <a:ln w="76200">
            <a:solidFill>
              <a:srgbClr val="D91C5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xmlns="" id="{193EBE6F-A64B-33D3-836A-838C17FB3879}"/>
              </a:ext>
            </a:extLst>
          </p:cNvPr>
          <p:cNvPicPr>
            <a:picLocks noChangeAspect="1"/>
          </p:cNvPicPr>
          <p:nvPr/>
        </p:nvPicPr>
        <p:blipFill rotWithShape="1">
          <a:blip r:embed="rId3"/>
          <a:srcRect l="6100" r="47079" b="83338"/>
          <a:stretch/>
        </p:blipFill>
        <p:spPr>
          <a:xfrm>
            <a:off x="0" y="0"/>
            <a:ext cx="9124002" cy="1325812"/>
          </a:xfrm>
          <a:prstGeom prst="rect">
            <a:avLst/>
          </a:prstGeom>
        </p:spPr>
      </p:pic>
    </p:spTree>
    <p:extLst>
      <p:ext uri="{BB962C8B-B14F-4D97-AF65-F5344CB8AC3E}">
        <p14:creationId xmlns:p14="http://schemas.microsoft.com/office/powerpoint/2010/main" val="3693346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0"/>
            <a:ext cx="16560701" cy="1261241"/>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How Bribery Works (1/4)</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20</a:t>
            </a:fld>
            <a:endParaRPr lang="en-GB"/>
          </a:p>
        </p:txBody>
      </p:sp>
      <p:pic>
        <p:nvPicPr>
          <p:cNvPr id="12" name="Content Placeholder 11">
            <a:extLst>
              <a:ext uri="{FF2B5EF4-FFF2-40B4-BE49-F238E27FC236}">
                <a16:creationId xmlns:a16="http://schemas.microsoft.com/office/drawing/2014/main" xmlns="" id="{B49377A9-5B93-6997-864E-C217B772A1E1}"/>
              </a:ext>
            </a:extLst>
          </p:cNvPr>
          <p:cNvPicPr>
            <a:picLocks noGrp="1" noChangeAspect="1"/>
          </p:cNvPicPr>
          <p:nvPr>
            <p:ph idx="1"/>
          </p:nvPr>
        </p:nvPicPr>
        <p:blipFill>
          <a:blip r:embed="rId4"/>
          <a:stretch>
            <a:fillRect/>
          </a:stretch>
        </p:blipFill>
        <p:spPr>
          <a:xfrm>
            <a:off x="2895924" y="2446020"/>
            <a:ext cx="12008796" cy="10945194"/>
          </a:xfrm>
        </p:spPr>
      </p:pic>
    </p:spTree>
    <p:extLst>
      <p:ext uri="{BB962C8B-B14F-4D97-AF65-F5344CB8AC3E}">
        <p14:creationId xmlns:p14="http://schemas.microsoft.com/office/powerpoint/2010/main" val="1140997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0"/>
            <a:ext cx="16560701" cy="1135117"/>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How Bribery Works (2/4)</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21</a:t>
            </a:fld>
            <a:endParaRPr lang="en-GB"/>
          </a:p>
        </p:txBody>
      </p:sp>
      <p:pic>
        <p:nvPicPr>
          <p:cNvPr id="9" name="Content Placeholder 8">
            <a:extLst>
              <a:ext uri="{FF2B5EF4-FFF2-40B4-BE49-F238E27FC236}">
                <a16:creationId xmlns:a16="http://schemas.microsoft.com/office/drawing/2014/main" xmlns="" id="{A0BA0BB9-7592-6ACF-A504-4F3FA53A5EC2}"/>
              </a:ext>
            </a:extLst>
          </p:cNvPr>
          <p:cNvPicPr>
            <a:picLocks noGrp="1" noChangeAspect="1"/>
          </p:cNvPicPr>
          <p:nvPr>
            <p:ph idx="1"/>
          </p:nvPr>
        </p:nvPicPr>
        <p:blipFill>
          <a:blip r:embed="rId4"/>
          <a:stretch>
            <a:fillRect/>
          </a:stretch>
        </p:blipFill>
        <p:spPr>
          <a:xfrm>
            <a:off x="8481567" y="2623623"/>
            <a:ext cx="10118131" cy="10118131"/>
          </a:xfrm>
        </p:spPr>
      </p:pic>
      <p:pic>
        <p:nvPicPr>
          <p:cNvPr id="11" name="Picture 10">
            <a:extLst>
              <a:ext uri="{FF2B5EF4-FFF2-40B4-BE49-F238E27FC236}">
                <a16:creationId xmlns:a16="http://schemas.microsoft.com/office/drawing/2014/main" xmlns="" id="{0D5226E6-FA41-5EEC-1666-EC364A9CD8CD}"/>
              </a:ext>
            </a:extLst>
          </p:cNvPr>
          <p:cNvPicPr>
            <a:picLocks noChangeAspect="1"/>
          </p:cNvPicPr>
          <p:nvPr/>
        </p:nvPicPr>
        <p:blipFill>
          <a:blip r:embed="rId5"/>
          <a:stretch>
            <a:fillRect/>
          </a:stretch>
        </p:blipFill>
        <p:spPr>
          <a:xfrm>
            <a:off x="364966" y="2700755"/>
            <a:ext cx="9600407" cy="10118131"/>
          </a:xfrm>
          <a:prstGeom prst="rect">
            <a:avLst/>
          </a:prstGeom>
        </p:spPr>
      </p:pic>
    </p:spTree>
    <p:extLst>
      <p:ext uri="{BB962C8B-B14F-4D97-AF65-F5344CB8AC3E}">
        <p14:creationId xmlns:p14="http://schemas.microsoft.com/office/powerpoint/2010/main" val="29801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4"/>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582728" y="223606"/>
            <a:ext cx="16560701" cy="1162079"/>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How Bribery Works (3/4)</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22</a:t>
            </a:fld>
            <a:endParaRPr lang="en-GB"/>
          </a:p>
        </p:txBody>
      </p:sp>
      <p:graphicFrame>
        <p:nvGraphicFramePr>
          <p:cNvPr id="15" name="Content Placeholder 14">
            <a:extLst>
              <a:ext uri="{FF2B5EF4-FFF2-40B4-BE49-F238E27FC236}">
                <a16:creationId xmlns:a16="http://schemas.microsoft.com/office/drawing/2014/main" xmlns="" id="{8F9E8F93-29B1-E8BF-EB6D-34C1850C8027}"/>
              </a:ext>
            </a:extLst>
          </p:cNvPr>
          <p:cNvGraphicFramePr>
            <a:graphicFrameLocks noGrp="1" noChangeAspect="1"/>
          </p:cNvGraphicFramePr>
          <p:nvPr>
            <p:ph idx="1"/>
            <p:extLst>
              <p:ext uri="{D42A27DB-BD31-4B8C-83A1-F6EECF244321}">
                <p14:modId xmlns:p14="http://schemas.microsoft.com/office/powerpoint/2010/main" val="4102089957"/>
              </p:ext>
            </p:extLst>
          </p:nvPr>
        </p:nvGraphicFramePr>
        <p:xfrm>
          <a:off x="3360420" y="2560955"/>
          <a:ext cx="12160449" cy="10785912"/>
        </p:xfrm>
        <a:graphic>
          <a:graphicData uri="http://schemas.openxmlformats.org/presentationml/2006/ole">
            <mc:AlternateContent xmlns:mc="http://schemas.openxmlformats.org/markup-compatibility/2006">
              <mc:Choice xmlns:v="urn:schemas-microsoft-com:vml" Requires="v">
                <p:oleObj spid="_x0000_s1025" name="Bitmap Image" r:id="rId5" imgW="6881040" imgH="6103800" progId="Paint.Picture">
                  <p:embed/>
                </p:oleObj>
              </mc:Choice>
              <mc:Fallback>
                <p:oleObj name="Bitmap Image" r:id="rId5" imgW="6881040" imgH="6103800" progId="Paint.Picture">
                  <p:embed/>
                  <p:pic>
                    <p:nvPicPr>
                      <p:cNvPr id="15" name="Content Placeholder 14">
                        <a:extLst>
                          <a:ext uri="{FF2B5EF4-FFF2-40B4-BE49-F238E27FC236}">
                            <a16:creationId xmlns:a16="http://schemas.microsoft.com/office/drawing/2014/main" xmlns="" id="{8F9E8F93-29B1-E8BF-EB6D-34C1850C8027}"/>
                          </a:ext>
                        </a:extLst>
                      </p:cNvPr>
                      <p:cNvPicPr/>
                      <p:nvPr/>
                    </p:nvPicPr>
                    <p:blipFill>
                      <a:blip r:embed="rId6"/>
                      <a:stretch>
                        <a:fillRect/>
                      </a:stretch>
                    </p:blipFill>
                    <p:spPr>
                      <a:xfrm>
                        <a:off x="3360420" y="2560955"/>
                        <a:ext cx="12160449" cy="10785912"/>
                      </a:xfrm>
                      <a:prstGeom prst="rect">
                        <a:avLst/>
                      </a:prstGeom>
                    </p:spPr>
                  </p:pic>
                </p:oleObj>
              </mc:Fallback>
            </mc:AlternateContent>
          </a:graphicData>
        </a:graphic>
      </p:graphicFrame>
    </p:spTree>
    <p:extLst>
      <p:ext uri="{BB962C8B-B14F-4D97-AF65-F5344CB8AC3E}">
        <p14:creationId xmlns:p14="http://schemas.microsoft.com/office/powerpoint/2010/main" val="4140637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0"/>
            <a:ext cx="16560701" cy="1053346"/>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How Bribery Works (4/4)</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23</a:t>
            </a:fld>
            <a:endParaRPr lang="en-GB"/>
          </a:p>
        </p:txBody>
      </p:sp>
      <p:pic>
        <p:nvPicPr>
          <p:cNvPr id="9" name="Content Placeholder 8">
            <a:extLst>
              <a:ext uri="{FF2B5EF4-FFF2-40B4-BE49-F238E27FC236}">
                <a16:creationId xmlns:a16="http://schemas.microsoft.com/office/drawing/2014/main" xmlns="" id="{A664CA5C-F4B5-CC9C-84E5-EF78F1EBFD03}"/>
              </a:ext>
            </a:extLst>
          </p:cNvPr>
          <p:cNvPicPr>
            <a:picLocks noGrp="1" noChangeAspect="1"/>
          </p:cNvPicPr>
          <p:nvPr>
            <p:ph idx="1"/>
          </p:nvPr>
        </p:nvPicPr>
        <p:blipFill>
          <a:blip r:embed="rId4"/>
          <a:stretch>
            <a:fillRect/>
          </a:stretch>
        </p:blipFill>
        <p:spPr>
          <a:xfrm>
            <a:off x="4479766" y="2108309"/>
            <a:ext cx="10241280" cy="11238558"/>
          </a:xfrm>
        </p:spPr>
      </p:pic>
    </p:spTree>
    <p:extLst>
      <p:ext uri="{BB962C8B-B14F-4D97-AF65-F5344CB8AC3E}">
        <p14:creationId xmlns:p14="http://schemas.microsoft.com/office/powerpoint/2010/main" val="3988054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58F069-B86C-C218-97E9-EB84095F450F}"/>
              </a:ext>
            </a:extLst>
          </p:cNvPr>
          <p:cNvSpPr>
            <a:spLocks noGrp="1"/>
          </p:cNvSpPr>
          <p:nvPr>
            <p:ph type="title"/>
          </p:nvPr>
        </p:nvSpPr>
        <p:spPr>
          <a:xfrm>
            <a:off x="1091846" y="2830267"/>
            <a:ext cx="16560701" cy="3999735"/>
          </a:xfrm>
        </p:spPr>
        <p:txBody>
          <a:bodyPr>
            <a:normAutofit/>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Gender Dimensions</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3" name="Text Placeholder 2">
            <a:extLst>
              <a:ext uri="{FF2B5EF4-FFF2-40B4-BE49-F238E27FC236}">
                <a16:creationId xmlns:a16="http://schemas.microsoft.com/office/drawing/2014/main" xmlns="" id="{DC8352B9-398A-E32D-1C84-44BC751C58A7}"/>
              </a:ext>
            </a:extLst>
          </p:cNvPr>
          <p:cNvSpPr>
            <a:spLocks noGrp="1"/>
          </p:cNvSpPr>
          <p:nvPr>
            <p:ph type="body" idx="1"/>
          </p:nvPr>
        </p:nvSpPr>
        <p:spPr>
          <a:xfrm>
            <a:off x="1310056" y="10404057"/>
            <a:ext cx="16560701" cy="2507556"/>
          </a:xfrm>
        </p:spPr>
        <p:txBody>
          <a:bodyPr/>
          <a:lstStyle/>
          <a:p>
            <a:endParaRPr lang="en-GB" dirty="0"/>
          </a:p>
        </p:txBody>
      </p:sp>
      <p:sp>
        <p:nvSpPr>
          <p:cNvPr id="4" name="Slide Number Placeholder 3">
            <a:extLst>
              <a:ext uri="{FF2B5EF4-FFF2-40B4-BE49-F238E27FC236}">
                <a16:creationId xmlns:a16="http://schemas.microsoft.com/office/drawing/2014/main" xmlns="" id="{6315DC11-C0D0-7B62-7D7D-3D74D5EC71FB}"/>
              </a:ext>
            </a:extLst>
          </p:cNvPr>
          <p:cNvSpPr>
            <a:spLocks noGrp="1"/>
          </p:cNvSpPr>
          <p:nvPr>
            <p:ph type="sldNum" sz="quarter" idx="12"/>
          </p:nvPr>
        </p:nvSpPr>
        <p:spPr/>
        <p:txBody>
          <a:bodyPr/>
          <a:lstStyle/>
          <a:p>
            <a:fld id="{98845C8B-FAD6-420F-BD7F-4864990D307C}" type="slidenum">
              <a:rPr lang="en-GB" smtClean="0"/>
              <a:t>24</a:t>
            </a:fld>
            <a:endParaRPr lang="en-GB"/>
          </a:p>
        </p:txBody>
      </p:sp>
      <p:pic>
        <p:nvPicPr>
          <p:cNvPr id="5" name="Picture 4">
            <a:extLst>
              <a:ext uri="{FF2B5EF4-FFF2-40B4-BE49-F238E27FC236}">
                <a16:creationId xmlns:a16="http://schemas.microsoft.com/office/drawing/2014/main" xmlns="" id="{1A88A027-0573-6F36-5F6F-8F8CF3F4CEA5}"/>
              </a:ext>
            </a:extLst>
          </p:cNvPr>
          <p:cNvPicPr>
            <a:picLocks noChangeAspect="1"/>
          </p:cNvPicPr>
          <p:nvPr/>
        </p:nvPicPr>
        <p:blipFill rotWithShape="1">
          <a:blip r:embed="rId2"/>
          <a:srcRect t="87734"/>
          <a:stretch/>
        </p:blipFill>
        <p:spPr>
          <a:xfrm>
            <a:off x="-104206" y="12727408"/>
            <a:ext cx="19305019" cy="1672805"/>
          </a:xfrm>
          <a:prstGeom prst="rect">
            <a:avLst/>
          </a:prstGeom>
        </p:spPr>
      </p:pic>
      <p:cxnSp>
        <p:nvCxnSpPr>
          <p:cNvPr id="8" name="Straight Connector 7">
            <a:extLst>
              <a:ext uri="{FF2B5EF4-FFF2-40B4-BE49-F238E27FC236}">
                <a16:creationId xmlns:a16="http://schemas.microsoft.com/office/drawing/2014/main" xmlns="" id="{9C8BD662-6FDF-D3B4-CB32-F84EA06FD3C5}"/>
              </a:ext>
            </a:extLst>
          </p:cNvPr>
          <p:cNvCxnSpPr/>
          <p:nvPr/>
        </p:nvCxnSpPr>
        <p:spPr>
          <a:xfrm>
            <a:off x="5580118" y="7200106"/>
            <a:ext cx="7584156" cy="0"/>
          </a:xfrm>
          <a:prstGeom prst="line">
            <a:avLst/>
          </a:prstGeom>
          <a:ln w="76200">
            <a:solidFill>
              <a:srgbClr val="D91C5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xmlns="" id="{193EBE6F-A64B-33D3-836A-838C17FB3879}"/>
              </a:ext>
            </a:extLst>
          </p:cNvPr>
          <p:cNvPicPr>
            <a:picLocks noChangeAspect="1"/>
          </p:cNvPicPr>
          <p:nvPr/>
        </p:nvPicPr>
        <p:blipFill rotWithShape="1">
          <a:blip r:embed="rId3"/>
          <a:srcRect l="6100" r="47079" b="83338"/>
          <a:stretch/>
        </p:blipFill>
        <p:spPr>
          <a:xfrm>
            <a:off x="0" y="0"/>
            <a:ext cx="9124002" cy="1325812"/>
          </a:xfrm>
          <a:prstGeom prst="rect">
            <a:avLst/>
          </a:prstGeom>
        </p:spPr>
      </p:pic>
    </p:spTree>
    <p:extLst>
      <p:ext uri="{BB962C8B-B14F-4D97-AF65-F5344CB8AC3E}">
        <p14:creationId xmlns:p14="http://schemas.microsoft.com/office/powerpoint/2010/main" val="259177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xmlns="" id="{B31800B8-1376-F7E9-E9FB-B34B737156F0}"/>
              </a:ext>
            </a:extLst>
          </p:cNvPr>
          <p:cNvPicPr>
            <a:picLocks noGrp="1" noChangeAspect="1"/>
          </p:cNvPicPr>
          <p:nvPr>
            <p:ph idx="1"/>
          </p:nvPr>
        </p:nvPicPr>
        <p:blipFill>
          <a:blip r:embed="rId3"/>
          <a:stretch>
            <a:fillRect/>
          </a:stretch>
        </p:blipFill>
        <p:spPr>
          <a:xfrm>
            <a:off x="3200400" y="1726852"/>
            <a:ext cx="12070080" cy="12223059"/>
          </a:xfrm>
        </p:spPr>
      </p:pic>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4"/>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0"/>
            <a:ext cx="16560701" cy="1072055"/>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Gender Dimensions (1/3)</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25</a:t>
            </a:fld>
            <a:endParaRPr lang="en-GB"/>
          </a:p>
        </p:txBody>
      </p:sp>
    </p:spTree>
    <p:extLst>
      <p:ext uri="{BB962C8B-B14F-4D97-AF65-F5344CB8AC3E}">
        <p14:creationId xmlns:p14="http://schemas.microsoft.com/office/powerpoint/2010/main" val="2506943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0"/>
            <a:ext cx="16560701" cy="2783376"/>
          </a:xfrm>
        </p:spPr>
        <p:txBody>
          <a:bodyPr/>
          <a:lstStyle/>
          <a:p>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Gender Dimensions (2/3)</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26</a:t>
            </a:fld>
            <a:endParaRPr lang="en-GB"/>
          </a:p>
        </p:txBody>
      </p:sp>
      <p:pic>
        <p:nvPicPr>
          <p:cNvPr id="12" name="Content Placeholder 11">
            <a:extLst>
              <a:ext uri="{FF2B5EF4-FFF2-40B4-BE49-F238E27FC236}">
                <a16:creationId xmlns:a16="http://schemas.microsoft.com/office/drawing/2014/main" xmlns="" id="{01E64DBF-70EC-6FDB-E1F6-47D6A8CBC28F}"/>
              </a:ext>
            </a:extLst>
          </p:cNvPr>
          <p:cNvPicPr>
            <a:picLocks noGrp="1" noChangeAspect="1"/>
          </p:cNvPicPr>
          <p:nvPr>
            <p:ph idx="1"/>
          </p:nvPr>
        </p:nvPicPr>
        <p:blipFill>
          <a:blip r:embed="rId4"/>
          <a:stretch>
            <a:fillRect/>
          </a:stretch>
        </p:blipFill>
        <p:spPr>
          <a:xfrm>
            <a:off x="3360420" y="1900448"/>
            <a:ext cx="12144216" cy="12049463"/>
          </a:xfrm>
        </p:spPr>
      </p:pic>
    </p:spTree>
    <p:extLst>
      <p:ext uri="{BB962C8B-B14F-4D97-AF65-F5344CB8AC3E}">
        <p14:creationId xmlns:p14="http://schemas.microsoft.com/office/powerpoint/2010/main" val="523953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0"/>
            <a:ext cx="16560701" cy="1135117"/>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Gender Dimensions (3/3)</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27</a:t>
            </a:fld>
            <a:endParaRPr lang="en-GB"/>
          </a:p>
        </p:txBody>
      </p:sp>
      <p:pic>
        <p:nvPicPr>
          <p:cNvPr id="9" name="Content Placeholder 8">
            <a:extLst>
              <a:ext uri="{FF2B5EF4-FFF2-40B4-BE49-F238E27FC236}">
                <a16:creationId xmlns:a16="http://schemas.microsoft.com/office/drawing/2014/main" xmlns="" id="{AD63D198-490C-211B-79D3-463B41D566DF}"/>
              </a:ext>
            </a:extLst>
          </p:cNvPr>
          <p:cNvPicPr>
            <a:picLocks noGrp="1" noChangeAspect="1"/>
          </p:cNvPicPr>
          <p:nvPr>
            <p:ph idx="1"/>
          </p:nvPr>
        </p:nvPicPr>
        <p:blipFill>
          <a:blip r:embed="rId4"/>
          <a:stretch>
            <a:fillRect/>
          </a:stretch>
        </p:blipFill>
        <p:spPr>
          <a:xfrm>
            <a:off x="2897396" y="1945280"/>
            <a:ext cx="12533104" cy="11725519"/>
          </a:xfrm>
        </p:spPr>
      </p:pic>
    </p:spTree>
    <p:extLst>
      <p:ext uri="{BB962C8B-B14F-4D97-AF65-F5344CB8AC3E}">
        <p14:creationId xmlns:p14="http://schemas.microsoft.com/office/powerpoint/2010/main" val="1169072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58F069-B86C-C218-97E9-EB84095F450F}"/>
              </a:ext>
            </a:extLst>
          </p:cNvPr>
          <p:cNvSpPr>
            <a:spLocks noGrp="1"/>
          </p:cNvSpPr>
          <p:nvPr>
            <p:ph type="title"/>
          </p:nvPr>
        </p:nvSpPr>
        <p:spPr>
          <a:xfrm>
            <a:off x="1091846" y="2830267"/>
            <a:ext cx="16560701" cy="3999735"/>
          </a:xfrm>
        </p:spPr>
        <p:txBody>
          <a:bodyPr>
            <a:normAutofit/>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Nepotism and Vote-Buying</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3" name="Text Placeholder 2">
            <a:extLst>
              <a:ext uri="{FF2B5EF4-FFF2-40B4-BE49-F238E27FC236}">
                <a16:creationId xmlns:a16="http://schemas.microsoft.com/office/drawing/2014/main" xmlns="" id="{DC8352B9-398A-E32D-1C84-44BC751C58A7}"/>
              </a:ext>
            </a:extLst>
          </p:cNvPr>
          <p:cNvSpPr>
            <a:spLocks noGrp="1"/>
          </p:cNvSpPr>
          <p:nvPr>
            <p:ph type="body" idx="1"/>
          </p:nvPr>
        </p:nvSpPr>
        <p:spPr>
          <a:xfrm>
            <a:off x="1310056" y="10404057"/>
            <a:ext cx="16560701" cy="2507556"/>
          </a:xfrm>
        </p:spPr>
        <p:txBody>
          <a:bodyPr/>
          <a:lstStyle/>
          <a:p>
            <a:endParaRPr lang="en-GB" dirty="0"/>
          </a:p>
        </p:txBody>
      </p:sp>
      <p:sp>
        <p:nvSpPr>
          <p:cNvPr id="4" name="Slide Number Placeholder 3">
            <a:extLst>
              <a:ext uri="{FF2B5EF4-FFF2-40B4-BE49-F238E27FC236}">
                <a16:creationId xmlns:a16="http://schemas.microsoft.com/office/drawing/2014/main" xmlns="" id="{6315DC11-C0D0-7B62-7D7D-3D74D5EC71FB}"/>
              </a:ext>
            </a:extLst>
          </p:cNvPr>
          <p:cNvSpPr>
            <a:spLocks noGrp="1"/>
          </p:cNvSpPr>
          <p:nvPr>
            <p:ph type="sldNum" sz="quarter" idx="12"/>
          </p:nvPr>
        </p:nvSpPr>
        <p:spPr/>
        <p:txBody>
          <a:bodyPr/>
          <a:lstStyle/>
          <a:p>
            <a:fld id="{98845C8B-FAD6-420F-BD7F-4864990D307C}" type="slidenum">
              <a:rPr lang="en-GB" smtClean="0"/>
              <a:t>28</a:t>
            </a:fld>
            <a:endParaRPr lang="en-GB"/>
          </a:p>
        </p:txBody>
      </p:sp>
      <p:pic>
        <p:nvPicPr>
          <p:cNvPr id="5" name="Picture 4">
            <a:extLst>
              <a:ext uri="{FF2B5EF4-FFF2-40B4-BE49-F238E27FC236}">
                <a16:creationId xmlns:a16="http://schemas.microsoft.com/office/drawing/2014/main" xmlns="" id="{1A88A027-0573-6F36-5F6F-8F8CF3F4CEA5}"/>
              </a:ext>
            </a:extLst>
          </p:cNvPr>
          <p:cNvPicPr>
            <a:picLocks noChangeAspect="1"/>
          </p:cNvPicPr>
          <p:nvPr/>
        </p:nvPicPr>
        <p:blipFill rotWithShape="1">
          <a:blip r:embed="rId2"/>
          <a:srcRect t="87734"/>
          <a:stretch/>
        </p:blipFill>
        <p:spPr>
          <a:xfrm>
            <a:off x="-104206" y="12727408"/>
            <a:ext cx="19305019" cy="1672805"/>
          </a:xfrm>
          <a:prstGeom prst="rect">
            <a:avLst/>
          </a:prstGeom>
        </p:spPr>
      </p:pic>
      <p:cxnSp>
        <p:nvCxnSpPr>
          <p:cNvPr id="8" name="Straight Connector 7">
            <a:extLst>
              <a:ext uri="{FF2B5EF4-FFF2-40B4-BE49-F238E27FC236}">
                <a16:creationId xmlns:a16="http://schemas.microsoft.com/office/drawing/2014/main" xmlns="" id="{9C8BD662-6FDF-D3B4-CB32-F84EA06FD3C5}"/>
              </a:ext>
            </a:extLst>
          </p:cNvPr>
          <p:cNvCxnSpPr/>
          <p:nvPr/>
        </p:nvCxnSpPr>
        <p:spPr>
          <a:xfrm>
            <a:off x="5580118" y="7200106"/>
            <a:ext cx="7584156" cy="0"/>
          </a:xfrm>
          <a:prstGeom prst="line">
            <a:avLst/>
          </a:prstGeom>
          <a:ln w="76200">
            <a:solidFill>
              <a:srgbClr val="D91C5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xmlns="" id="{193EBE6F-A64B-33D3-836A-838C17FB3879}"/>
              </a:ext>
            </a:extLst>
          </p:cNvPr>
          <p:cNvPicPr>
            <a:picLocks noChangeAspect="1"/>
          </p:cNvPicPr>
          <p:nvPr/>
        </p:nvPicPr>
        <p:blipFill rotWithShape="1">
          <a:blip r:embed="rId3"/>
          <a:srcRect l="6100" r="47079" b="83338"/>
          <a:stretch/>
        </p:blipFill>
        <p:spPr>
          <a:xfrm>
            <a:off x="0" y="0"/>
            <a:ext cx="9124002" cy="1325812"/>
          </a:xfrm>
          <a:prstGeom prst="rect">
            <a:avLst/>
          </a:prstGeom>
        </p:spPr>
      </p:pic>
    </p:spTree>
    <p:extLst>
      <p:ext uri="{BB962C8B-B14F-4D97-AF65-F5344CB8AC3E}">
        <p14:creationId xmlns:p14="http://schemas.microsoft.com/office/powerpoint/2010/main" val="3595374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xmlns="" id="{D858ABEF-57F9-2099-5218-C0F746B6778F}"/>
              </a:ext>
            </a:extLst>
          </p:cNvPr>
          <p:cNvPicPr>
            <a:picLocks noGrp="1" noChangeAspect="1"/>
          </p:cNvPicPr>
          <p:nvPr>
            <p:ph idx="1"/>
          </p:nvPr>
        </p:nvPicPr>
        <p:blipFill>
          <a:blip r:embed="rId3"/>
          <a:stretch>
            <a:fillRect/>
          </a:stretch>
        </p:blipFill>
        <p:spPr>
          <a:xfrm>
            <a:off x="1680210" y="2304572"/>
            <a:ext cx="14373066" cy="11425634"/>
          </a:xfrm>
        </p:spPr>
      </p:pic>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4"/>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0" y="0"/>
            <a:ext cx="19200813" cy="1198179"/>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Nepotism and Vote-Buying (1/2)</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29</a:t>
            </a:fld>
            <a:endParaRPr lang="en-GB"/>
          </a:p>
        </p:txBody>
      </p:sp>
    </p:spTree>
    <p:extLst>
      <p:ext uri="{BB962C8B-B14F-4D97-AF65-F5344CB8AC3E}">
        <p14:creationId xmlns:p14="http://schemas.microsoft.com/office/powerpoint/2010/main" val="1890645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0" y="0"/>
            <a:ext cx="19200813" cy="1229710"/>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Nepotism and Vote-Buying (2/2)</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30</a:t>
            </a:fld>
            <a:endParaRPr lang="en-GB"/>
          </a:p>
        </p:txBody>
      </p:sp>
      <p:pic>
        <p:nvPicPr>
          <p:cNvPr id="9" name="Content Placeholder 8">
            <a:extLst>
              <a:ext uri="{FF2B5EF4-FFF2-40B4-BE49-F238E27FC236}">
                <a16:creationId xmlns:a16="http://schemas.microsoft.com/office/drawing/2014/main" xmlns="" id="{43DE0B33-DF4E-D0C7-F674-CA814FF99E3F}"/>
              </a:ext>
            </a:extLst>
          </p:cNvPr>
          <p:cNvPicPr>
            <a:picLocks noGrp="1" noChangeAspect="1"/>
          </p:cNvPicPr>
          <p:nvPr>
            <p:ph idx="1"/>
          </p:nvPr>
        </p:nvPicPr>
        <p:blipFill>
          <a:blip r:embed="rId4"/>
          <a:stretch>
            <a:fillRect/>
          </a:stretch>
        </p:blipFill>
        <p:spPr>
          <a:xfrm>
            <a:off x="2729629" y="1408674"/>
            <a:ext cx="14360191" cy="11938193"/>
          </a:xfrm>
        </p:spPr>
      </p:pic>
    </p:spTree>
    <p:extLst>
      <p:ext uri="{BB962C8B-B14F-4D97-AF65-F5344CB8AC3E}">
        <p14:creationId xmlns:p14="http://schemas.microsoft.com/office/powerpoint/2010/main" val="1174469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94593"/>
            <a:ext cx="16560701" cy="1053346"/>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“Glimpse of Trends”</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31</a:t>
            </a:fld>
            <a:endParaRPr lang="en-GB"/>
          </a:p>
        </p:txBody>
      </p:sp>
      <p:graphicFrame>
        <p:nvGraphicFramePr>
          <p:cNvPr id="10" name="Content Placeholder 9">
            <a:extLst>
              <a:ext uri="{FF2B5EF4-FFF2-40B4-BE49-F238E27FC236}">
                <a16:creationId xmlns:a16="http://schemas.microsoft.com/office/drawing/2014/main" xmlns="" id="{D1B8FC0E-6617-9DA1-C531-D5B6AB09A827}"/>
              </a:ext>
            </a:extLst>
          </p:cNvPr>
          <p:cNvGraphicFramePr>
            <a:graphicFrameLocks noGrp="1"/>
          </p:cNvGraphicFramePr>
          <p:nvPr>
            <p:ph idx="1"/>
            <p:extLst>
              <p:ext uri="{D42A27DB-BD31-4B8C-83A1-F6EECF244321}">
                <p14:modId xmlns:p14="http://schemas.microsoft.com/office/powerpoint/2010/main" val="3652627505"/>
              </p:ext>
            </p:extLst>
          </p:nvPr>
        </p:nvGraphicFramePr>
        <p:xfrm>
          <a:off x="708025" y="1554163"/>
          <a:ext cx="18037175" cy="117919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12180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94593"/>
            <a:ext cx="16560701" cy="1053346"/>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Key Messages</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32</a:t>
            </a:fld>
            <a:endParaRPr lang="en-GB"/>
          </a:p>
        </p:txBody>
      </p:sp>
      <p:sp>
        <p:nvSpPr>
          <p:cNvPr id="6" name="Content Placeholder 5">
            <a:extLst>
              <a:ext uri="{FF2B5EF4-FFF2-40B4-BE49-F238E27FC236}">
                <a16:creationId xmlns:a16="http://schemas.microsoft.com/office/drawing/2014/main" xmlns="" id="{FA4B9794-ED10-32CD-27BF-11F7137F0DE2}"/>
              </a:ext>
            </a:extLst>
          </p:cNvPr>
          <p:cNvSpPr>
            <a:spLocks noGrp="1"/>
          </p:cNvSpPr>
          <p:nvPr>
            <p:ph idx="1"/>
          </p:nvPr>
        </p:nvSpPr>
        <p:spPr>
          <a:xfrm>
            <a:off x="708660" y="1554622"/>
            <a:ext cx="18036540" cy="11792245"/>
          </a:xfrm>
        </p:spPr>
        <p:txBody>
          <a:bodyPr>
            <a:normAutofit fontScale="92500" lnSpcReduction="20000"/>
          </a:bodyPr>
          <a:lstStyle/>
          <a:p>
            <a:pPr marL="1143000" indent="-1143000">
              <a:buFont typeface="+mj-lt"/>
              <a:buAutoNum type="arabicPeriod"/>
            </a:pPr>
            <a:r>
              <a:rPr lang="en-US" dirty="0"/>
              <a:t>Over a quarter of adults (26.7%) paid a bribe in the 12 months preceding the survey </a:t>
            </a:r>
          </a:p>
          <a:p>
            <a:pPr marL="1143000" indent="-1143000">
              <a:buFont typeface="+mj-lt"/>
              <a:buAutoNum type="arabicPeriod"/>
            </a:pPr>
            <a:r>
              <a:rPr lang="en-US" dirty="0"/>
              <a:t>Significant regional variation in the prevalence of bribery from 53.4% in Western North to 11.8% in North East</a:t>
            </a:r>
          </a:p>
          <a:p>
            <a:pPr marL="1143000" indent="-1143000">
              <a:buFont typeface="+mj-lt"/>
              <a:buAutoNum type="arabicPeriod"/>
            </a:pPr>
            <a:r>
              <a:rPr lang="en-US" dirty="0"/>
              <a:t>Gender differences in engagement – males more likely to pay or be asked to pay bribes and male officials are more likely to request bribes</a:t>
            </a:r>
          </a:p>
          <a:p>
            <a:pPr marL="1143000" indent="-1143000">
              <a:buFont typeface="+mj-lt"/>
              <a:buAutoNum type="arabicPeriod"/>
            </a:pPr>
            <a:r>
              <a:rPr lang="en-US" dirty="0"/>
              <a:t>Gender differences in the likelihood of requests for sexual </a:t>
            </a:r>
            <a:r>
              <a:rPr lang="en-US" dirty="0" err="1"/>
              <a:t>favours</a:t>
            </a:r>
            <a:r>
              <a:rPr lang="en-US" dirty="0"/>
              <a:t> when interacting with government officials – 2.6% of females received such requests compared to 1.1% of males; </a:t>
            </a:r>
          </a:p>
          <a:p>
            <a:pPr marL="1143000" indent="-1143000">
              <a:buFont typeface="+mj-lt"/>
              <a:buAutoNum type="arabicPeriod"/>
            </a:pPr>
            <a:r>
              <a:rPr lang="en-US" dirty="0"/>
              <a:t>For the 2020 election, 10.3% of citizens were offered a bribe for their vote; an additional 4.2% of respondents indicated a family member was offered money or goods in exchange for their votes</a:t>
            </a:r>
          </a:p>
          <a:p>
            <a:pPr marL="1143000" indent="-1143000">
              <a:buFont typeface="+mj-lt"/>
              <a:buAutoNum type="arabicPeriod"/>
            </a:pPr>
            <a:r>
              <a:rPr lang="en-US" dirty="0"/>
              <a:t>Approximately GH₵ 5 billion was paid in cash bribes in 2021</a:t>
            </a:r>
            <a:endParaRPr lang="x-none" dirty="0"/>
          </a:p>
        </p:txBody>
      </p:sp>
    </p:spTree>
    <p:extLst>
      <p:ext uri="{BB962C8B-B14F-4D97-AF65-F5344CB8AC3E}">
        <p14:creationId xmlns:p14="http://schemas.microsoft.com/office/powerpoint/2010/main" val="1202983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BE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0AFC1A7-9D84-894D-A92C-769BA1C80DE5}"/>
              </a:ext>
            </a:extLst>
          </p:cNvPr>
          <p:cNvPicPr>
            <a:picLocks noChangeAspect="1"/>
          </p:cNvPicPr>
          <p:nvPr/>
        </p:nvPicPr>
        <p:blipFill rotWithShape="1">
          <a:blip r:embed="rId3"/>
          <a:srcRect t="87734" r="82593" b="6645"/>
          <a:stretch/>
        </p:blipFill>
        <p:spPr>
          <a:xfrm>
            <a:off x="0" y="13957929"/>
            <a:ext cx="3360420" cy="434728"/>
          </a:xfrm>
          <a:prstGeom prst="rect">
            <a:avLst/>
          </a:prstGeom>
        </p:spPr>
      </p:pic>
      <p:sp>
        <p:nvSpPr>
          <p:cNvPr id="8" name="Rectangle 7">
            <a:extLst>
              <a:ext uri="{FF2B5EF4-FFF2-40B4-BE49-F238E27FC236}">
                <a16:creationId xmlns:a16="http://schemas.microsoft.com/office/drawing/2014/main" xmlns="" id="{DF554A82-40C3-E118-4A3F-63236B66897A}"/>
              </a:ext>
            </a:extLst>
          </p:cNvPr>
          <p:cNvSpPr/>
          <p:nvPr/>
        </p:nvSpPr>
        <p:spPr>
          <a:xfrm>
            <a:off x="2377440" y="13957467"/>
            <a:ext cx="16823373" cy="442746"/>
          </a:xfrm>
          <a:prstGeom prst="rect">
            <a:avLst/>
          </a:prstGeom>
          <a:solidFill>
            <a:srgbClr val="D91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xmlns="" id="{75E79BF4-44FE-EB05-59B3-DBE087558320}"/>
              </a:ext>
            </a:extLst>
          </p:cNvPr>
          <p:cNvSpPr>
            <a:spLocks noGrp="1"/>
          </p:cNvSpPr>
          <p:nvPr>
            <p:ph type="title"/>
          </p:nvPr>
        </p:nvSpPr>
        <p:spPr>
          <a:xfrm>
            <a:off x="1320056" y="240630"/>
            <a:ext cx="16560701" cy="1131450"/>
          </a:xfrm>
        </p:spPr>
        <p:txBody>
          <a:bodyPr>
            <a:normAutofit fontScale="90000"/>
          </a:bodyPr>
          <a:lstStyle/>
          <a:p>
            <a:pPr algn="ctr"/>
            <a:r>
              <a:rPr lang="en-US" sz="9154" b="1" dirty="0">
                <a:solidFill>
                  <a:srgbClr val="D91C52"/>
                </a:solidFill>
                <a:latin typeface="Ebrima" panose="02000000000000000000" pitchFamily="2" charset="0"/>
                <a:ea typeface="Ebrima" panose="02000000000000000000" pitchFamily="2" charset="0"/>
                <a:cs typeface="Ebrima" panose="02000000000000000000" pitchFamily="2" charset="0"/>
              </a:rPr>
              <a:t>Next Steps</a:t>
            </a:r>
            <a:endParaRPr lang="en-GB" sz="9154" b="1" dirty="0">
              <a:solidFill>
                <a:srgbClr val="D91C52"/>
              </a:solidFill>
              <a:latin typeface="Ebrima" panose="02000000000000000000" pitchFamily="2" charset="0"/>
              <a:ea typeface="Ebrima" panose="02000000000000000000" pitchFamily="2" charset="0"/>
              <a:cs typeface="Ebrima" panose="02000000000000000000" pitchFamily="2" charset="0"/>
            </a:endParaRPr>
          </a:p>
        </p:txBody>
      </p:sp>
      <p:sp>
        <p:nvSpPr>
          <p:cNvPr id="4" name="Slide Number Placeholder 3">
            <a:extLst>
              <a:ext uri="{FF2B5EF4-FFF2-40B4-BE49-F238E27FC236}">
                <a16:creationId xmlns:a16="http://schemas.microsoft.com/office/drawing/2014/main" xmlns="" id="{958052BC-4527-E951-A8FD-79ED315F5C4C}"/>
              </a:ext>
            </a:extLst>
          </p:cNvPr>
          <p:cNvSpPr>
            <a:spLocks noGrp="1"/>
          </p:cNvSpPr>
          <p:nvPr>
            <p:ph type="sldNum" sz="quarter" idx="12"/>
          </p:nvPr>
        </p:nvSpPr>
        <p:spPr/>
        <p:txBody>
          <a:bodyPr/>
          <a:lstStyle/>
          <a:p>
            <a:fld id="{98845C8B-FAD6-420F-BD7F-4864990D307C}" type="slidenum">
              <a:rPr lang="en-GB" smtClean="0"/>
              <a:t>33</a:t>
            </a:fld>
            <a:endParaRPr lang="en-GB"/>
          </a:p>
        </p:txBody>
      </p:sp>
      <p:sp>
        <p:nvSpPr>
          <p:cNvPr id="6" name="Content Placeholder 5">
            <a:extLst>
              <a:ext uri="{FF2B5EF4-FFF2-40B4-BE49-F238E27FC236}">
                <a16:creationId xmlns:a16="http://schemas.microsoft.com/office/drawing/2014/main" xmlns="" id="{FA4B9794-ED10-32CD-27BF-11F7137F0DE2}"/>
              </a:ext>
            </a:extLst>
          </p:cNvPr>
          <p:cNvSpPr>
            <a:spLocks noGrp="1"/>
          </p:cNvSpPr>
          <p:nvPr>
            <p:ph idx="1"/>
          </p:nvPr>
        </p:nvSpPr>
        <p:spPr>
          <a:xfrm>
            <a:off x="577516" y="1659210"/>
            <a:ext cx="17565913" cy="12011589"/>
          </a:xfrm>
        </p:spPr>
        <p:txBody>
          <a:bodyPr/>
          <a:lstStyle/>
          <a:p>
            <a:pPr marL="1143000" indent="-1143000">
              <a:buFont typeface="+mj-lt"/>
              <a:buAutoNum type="arabicPeriod"/>
            </a:pPr>
            <a:r>
              <a:rPr lang="x-none" dirty="0"/>
              <a:t>Stakeholder engagement at both the national and sub-national levels</a:t>
            </a:r>
          </a:p>
          <a:p>
            <a:pPr marL="1143000" indent="-1143000">
              <a:buFont typeface="+mj-lt"/>
              <a:buAutoNum type="arabicPeriod"/>
            </a:pPr>
            <a:endParaRPr lang="x-none" dirty="0"/>
          </a:p>
          <a:p>
            <a:pPr marL="1143000" indent="-1143000">
              <a:buFont typeface="+mj-lt"/>
              <a:buAutoNum type="arabicPeriod"/>
            </a:pPr>
            <a:r>
              <a:rPr lang="x-none" dirty="0"/>
              <a:t>Analytical reports</a:t>
            </a:r>
          </a:p>
          <a:p>
            <a:pPr marL="1143000" indent="-1143000">
              <a:buFont typeface="+mj-lt"/>
              <a:buAutoNum type="arabicPeriod"/>
            </a:pPr>
            <a:endParaRPr lang="x-none" dirty="0"/>
          </a:p>
          <a:p>
            <a:pPr marL="1143000" indent="-1143000">
              <a:buFont typeface="+mj-lt"/>
              <a:buAutoNum type="arabicPeriod"/>
            </a:pPr>
            <a:r>
              <a:rPr lang="x-none" dirty="0"/>
              <a:t>Institutionalise GIPSS</a:t>
            </a:r>
          </a:p>
          <a:p>
            <a:pPr marL="1143000" indent="-1143000">
              <a:buFont typeface="+mj-lt"/>
              <a:buAutoNum type="arabicPeriod"/>
            </a:pPr>
            <a:endParaRPr lang="x-none" dirty="0"/>
          </a:p>
          <a:p>
            <a:pPr marL="1143000" indent="-1143000">
              <a:buFont typeface="+mj-lt"/>
              <a:buAutoNum type="arabicPeriod"/>
            </a:pPr>
            <a:r>
              <a:rPr lang="x-none" dirty="0"/>
              <a:t>Anti-corruption implementation roadmap</a:t>
            </a:r>
          </a:p>
          <a:p>
            <a:pPr marL="1143000" indent="-1143000">
              <a:buFont typeface="+mj-lt"/>
              <a:buAutoNum type="arabicPeriod"/>
            </a:pPr>
            <a:endParaRPr lang="x-none" dirty="0"/>
          </a:p>
        </p:txBody>
      </p:sp>
    </p:spTree>
    <p:extLst>
      <p:ext uri="{BB962C8B-B14F-4D97-AF65-F5344CB8AC3E}">
        <p14:creationId xmlns:p14="http://schemas.microsoft.com/office/powerpoint/2010/main" val="1046403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58F069-B86C-C218-97E9-EB84095F450F}"/>
              </a:ext>
            </a:extLst>
          </p:cNvPr>
          <p:cNvSpPr>
            <a:spLocks noGrp="1"/>
          </p:cNvSpPr>
          <p:nvPr>
            <p:ph type="title"/>
          </p:nvPr>
        </p:nvSpPr>
        <p:spPr>
          <a:xfrm>
            <a:off x="1091846" y="2830267"/>
            <a:ext cx="16560701" cy="3999735"/>
          </a:xfrm>
        </p:spPr>
        <p:txBody>
          <a:bodyPr>
            <a:normAutofit/>
          </a:bodyPr>
          <a:lstStyle/>
          <a:p>
            <a:pPr algn="ctr"/>
            <a:r>
              <a:rPr lang="en-US" sz="9154" b="1" dirty="0">
                <a:solidFill>
                  <a:srgbClr val="58B066"/>
                </a:solidFill>
                <a:latin typeface="Ebrima" panose="02000000000000000000" pitchFamily="2" charset="0"/>
                <a:ea typeface="Ebrima" panose="02000000000000000000" pitchFamily="2" charset="0"/>
                <a:cs typeface="Ebrima" panose="02000000000000000000" pitchFamily="2" charset="0"/>
              </a:rPr>
              <a:t>Thank you for your attention</a:t>
            </a:r>
            <a:endParaRPr lang="en-GB" sz="9154" b="1" dirty="0">
              <a:solidFill>
                <a:srgbClr val="58B066"/>
              </a:solidFill>
              <a:latin typeface="Ebrima" panose="02000000000000000000" pitchFamily="2" charset="0"/>
              <a:ea typeface="Ebrima" panose="02000000000000000000" pitchFamily="2" charset="0"/>
              <a:cs typeface="Ebrima" panose="02000000000000000000" pitchFamily="2" charset="0"/>
            </a:endParaRPr>
          </a:p>
        </p:txBody>
      </p:sp>
      <p:sp>
        <p:nvSpPr>
          <p:cNvPr id="3" name="Text Placeholder 2">
            <a:extLst>
              <a:ext uri="{FF2B5EF4-FFF2-40B4-BE49-F238E27FC236}">
                <a16:creationId xmlns:a16="http://schemas.microsoft.com/office/drawing/2014/main" xmlns="" id="{DC8352B9-398A-E32D-1C84-44BC751C58A7}"/>
              </a:ext>
            </a:extLst>
          </p:cNvPr>
          <p:cNvSpPr>
            <a:spLocks noGrp="1"/>
          </p:cNvSpPr>
          <p:nvPr>
            <p:ph type="body" idx="1"/>
          </p:nvPr>
        </p:nvSpPr>
        <p:spPr>
          <a:xfrm>
            <a:off x="1310054" y="8003757"/>
            <a:ext cx="16560701" cy="2507556"/>
          </a:xfrm>
        </p:spPr>
        <p:txBody>
          <a:bodyPr/>
          <a:lstStyle/>
          <a:p>
            <a:pPr algn="ctr"/>
            <a:r>
              <a:rPr lang="en-GB" dirty="0"/>
              <a:t>Download full report from </a:t>
            </a:r>
            <a:r>
              <a:rPr lang="en-GB" sz="5000" u="sng" dirty="0">
                <a:solidFill>
                  <a:srgbClr val="0563C1"/>
                </a:solidFill>
                <a:effectLst/>
                <a:latin typeface="Palatino Linotype" panose="02040502050505030304" pitchFamily="18" charset="0"/>
                <a:ea typeface="Calibri" panose="020F0502020204030204" pitchFamily="34" charset="0"/>
                <a:cs typeface="Calibri" panose="020F0502020204030204" pitchFamily="34" charset="0"/>
                <a:hlinkClick r:id="rId2"/>
              </a:rPr>
              <a:t>https://chraj.gov.gh</a:t>
            </a:r>
            <a:r>
              <a:rPr lang="en-GB" sz="5000" dirty="0">
                <a:effectLst/>
                <a:latin typeface="Palatino Linotype" panose="02040502050505030304" pitchFamily="18" charset="0"/>
                <a:ea typeface="Calibri" panose="020F0502020204030204" pitchFamily="34" charset="0"/>
                <a:cs typeface="Calibri" panose="020F0502020204030204" pitchFamily="34" charset="0"/>
              </a:rPr>
              <a:t> or </a:t>
            </a:r>
            <a:r>
              <a:rPr lang="en-GB" sz="5000" u="sng" dirty="0">
                <a:solidFill>
                  <a:srgbClr val="0563C1"/>
                </a:solidFill>
                <a:effectLst/>
                <a:latin typeface="Palatino Linotype" panose="02040502050505030304" pitchFamily="18" charset="0"/>
                <a:ea typeface="Calibri" panose="020F0502020204030204" pitchFamily="34" charset="0"/>
                <a:cs typeface="Calibri" panose="020F0502020204030204" pitchFamily="34" charset="0"/>
                <a:hlinkClick r:id="rId3"/>
              </a:rPr>
              <a:t>https://statsghana.gov.gh</a:t>
            </a:r>
            <a:endParaRPr lang="en-GB" sz="5000" dirty="0"/>
          </a:p>
        </p:txBody>
      </p:sp>
      <p:sp>
        <p:nvSpPr>
          <p:cNvPr id="4" name="Slide Number Placeholder 3">
            <a:extLst>
              <a:ext uri="{FF2B5EF4-FFF2-40B4-BE49-F238E27FC236}">
                <a16:creationId xmlns:a16="http://schemas.microsoft.com/office/drawing/2014/main" xmlns="" id="{6315DC11-C0D0-7B62-7D7D-3D74D5EC71FB}"/>
              </a:ext>
            </a:extLst>
          </p:cNvPr>
          <p:cNvSpPr>
            <a:spLocks noGrp="1"/>
          </p:cNvSpPr>
          <p:nvPr>
            <p:ph type="sldNum" sz="quarter" idx="12"/>
          </p:nvPr>
        </p:nvSpPr>
        <p:spPr/>
        <p:txBody>
          <a:bodyPr/>
          <a:lstStyle/>
          <a:p>
            <a:fld id="{98845C8B-FAD6-420F-BD7F-4864990D307C}" type="slidenum">
              <a:rPr lang="en-GB" smtClean="0"/>
              <a:t>34</a:t>
            </a:fld>
            <a:endParaRPr lang="en-GB"/>
          </a:p>
        </p:txBody>
      </p:sp>
      <p:pic>
        <p:nvPicPr>
          <p:cNvPr id="5" name="Picture 4">
            <a:extLst>
              <a:ext uri="{FF2B5EF4-FFF2-40B4-BE49-F238E27FC236}">
                <a16:creationId xmlns:a16="http://schemas.microsoft.com/office/drawing/2014/main" xmlns="" id="{1A88A027-0573-6F36-5F6F-8F8CF3F4CEA5}"/>
              </a:ext>
            </a:extLst>
          </p:cNvPr>
          <p:cNvPicPr>
            <a:picLocks noChangeAspect="1"/>
          </p:cNvPicPr>
          <p:nvPr/>
        </p:nvPicPr>
        <p:blipFill rotWithShape="1">
          <a:blip r:embed="rId4"/>
          <a:srcRect t="87734"/>
          <a:stretch/>
        </p:blipFill>
        <p:spPr>
          <a:xfrm>
            <a:off x="-62104" y="12727408"/>
            <a:ext cx="19305019" cy="1672805"/>
          </a:xfrm>
          <a:prstGeom prst="rect">
            <a:avLst/>
          </a:prstGeom>
        </p:spPr>
      </p:pic>
      <p:cxnSp>
        <p:nvCxnSpPr>
          <p:cNvPr id="8" name="Straight Connector 7">
            <a:extLst>
              <a:ext uri="{FF2B5EF4-FFF2-40B4-BE49-F238E27FC236}">
                <a16:creationId xmlns:a16="http://schemas.microsoft.com/office/drawing/2014/main" xmlns="" id="{9C8BD662-6FDF-D3B4-CB32-F84EA06FD3C5}"/>
              </a:ext>
            </a:extLst>
          </p:cNvPr>
          <p:cNvCxnSpPr/>
          <p:nvPr/>
        </p:nvCxnSpPr>
        <p:spPr>
          <a:xfrm>
            <a:off x="5580118" y="7200106"/>
            <a:ext cx="7584156" cy="0"/>
          </a:xfrm>
          <a:prstGeom prst="line">
            <a:avLst/>
          </a:prstGeom>
          <a:ln w="76200">
            <a:solidFill>
              <a:srgbClr val="58B066"/>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xmlns="" id="{193EBE6F-A64B-33D3-836A-838C17FB3879}"/>
              </a:ext>
            </a:extLst>
          </p:cNvPr>
          <p:cNvPicPr>
            <a:picLocks noChangeAspect="1"/>
          </p:cNvPicPr>
          <p:nvPr/>
        </p:nvPicPr>
        <p:blipFill rotWithShape="1">
          <a:blip r:embed="rId5"/>
          <a:srcRect l="6100" r="47079" b="83338"/>
          <a:stretch/>
        </p:blipFill>
        <p:spPr>
          <a:xfrm>
            <a:off x="0" y="0"/>
            <a:ext cx="9124002" cy="1325812"/>
          </a:xfrm>
          <a:prstGeom prst="rect">
            <a:avLst/>
          </a:prstGeom>
        </p:spPr>
      </p:pic>
    </p:spTree>
    <p:extLst>
      <p:ext uri="{BB962C8B-B14F-4D97-AF65-F5344CB8AC3E}">
        <p14:creationId xmlns:p14="http://schemas.microsoft.com/office/powerpoint/2010/main" val="17203101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Ghana - Option 1">
    <a:dk1>
      <a:sysClr val="windowText" lastClr="000000"/>
    </a:dk1>
    <a:lt1>
      <a:sysClr val="window" lastClr="FFFFFF"/>
    </a:lt1>
    <a:dk2>
      <a:srgbClr val="44546A"/>
    </a:dk2>
    <a:lt2>
      <a:srgbClr val="E7E6E6"/>
    </a:lt2>
    <a:accent1>
      <a:srgbClr val="FCD61D"/>
    </a:accent1>
    <a:accent2>
      <a:srgbClr val="00764A"/>
    </a:accent2>
    <a:accent3>
      <a:srgbClr val="029CE1"/>
    </a:accent3>
    <a:accent4>
      <a:srgbClr val="D3172F"/>
    </a:accent4>
    <a:accent5>
      <a:srgbClr val="878787"/>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639</TotalTime>
  <Words>2084</Words>
  <Application>Microsoft Macintosh PowerPoint</Application>
  <PresentationFormat>Custom</PresentationFormat>
  <Paragraphs>194</Paragraphs>
  <Slides>34</Slides>
  <Notes>25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7" baseType="lpstr">
      <vt:lpstr>Arial</vt:lpstr>
      <vt:lpstr>Calibri</vt:lpstr>
      <vt:lpstr>Calibri Light</vt:lpstr>
      <vt:lpstr>Cambria</vt:lpstr>
      <vt:lpstr>DengXian</vt:lpstr>
      <vt:lpstr>Ebrima</vt:lpstr>
      <vt:lpstr>MinionPro-Regular</vt:lpstr>
      <vt:lpstr>Palatino Linotype</vt:lpstr>
      <vt:lpstr>Times New Roman</vt:lpstr>
      <vt:lpstr>Wingdings</vt:lpstr>
      <vt:lpstr>等线</vt:lpstr>
      <vt:lpstr>Office Theme</vt:lpstr>
      <vt:lpstr>Bitmap Image</vt:lpstr>
      <vt:lpstr>PowerPoint Presentation</vt:lpstr>
      <vt:lpstr>Mandates and work</vt:lpstr>
      <vt:lpstr>Promote peaceful and inclusive societies for sustainable development, provide access to justice for all and build effective, accountable and inclusive institutions at all levels</vt:lpstr>
      <vt:lpstr>Outline</vt:lpstr>
      <vt:lpstr>Background</vt:lpstr>
      <vt:lpstr>Methodology (1/4)</vt:lpstr>
      <vt:lpstr>Methodology (2/4)</vt:lpstr>
      <vt:lpstr>Methodology (3/4)</vt:lpstr>
      <vt:lpstr>Methodology (4/4)</vt:lpstr>
      <vt:lpstr>Scope of Bribery</vt:lpstr>
      <vt:lpstr>Scope of Bribery (1/6)</vt:lpstr>
      <vt:lpstr>Scope of Bribery (2/6)</vt:lpstr>
      <vt:lpstr>Scope of Bribery (3/6)</vt:lpstr>
      <vt:lpstr>Scope of Bribery (4/6)</vt:lpstr>
      <vt:lpstr>Scope of Bribery (5/6)</vt:lpstr>
      <vt:lpstr>Scope of Bribery (6/6)</vt:lpstr>
      <vt:lpstr>Who takes Bribes?</vt:lpstr>
      <vt:lpstr>Who Takes Bribes? </vt:lpstr>
      <vt:lpstr>How Bribery Works</vt:lpstr>
      <vt:lpstr>How Bribery Works (1/4)</vt:lpstr>
      <vt:lpstr>How Bribery Works (2/4)</vt:lpstr>
      <vt:lpstr>How Bribery Works (3/4)</vt:lpstr>
      <vt:lpstr>How Bribery Works (4/4)</vt:lpstr>
      <vt:lpstr>Gender Dimensions</vt:lpstr>
      <vt:lpstr>Gender Dimensions (1/3)</vt:lpstr>
      <vt:lpstr>Gender Dimensions (2/3)</vt:lpstr>
      <vt:lpstr>Gender Dimensions (3/3)</vt:lpstr>
      <vt:lpstr>Nepotism and Vote-Buying</vt:lpstr>
      <vt:lpstr>Nepotism and Vote-Buying (1/2)</vt:lpstr>
      <vt:lpstr>Nepotism and Vote-Buying (2/2)</vt:lpstr>
      <vt:lpstr>“Glimpse of Trends”</vt:lpstr>
      <vt:lpstr>Key Messages</vt:lpstr>
      <vt:lpstr>Next Steps</vt:lpstr>
      <vt:lpstr>Thank you for your attention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Pearl Kyei</dc:creator>
  <cp:lastModifiedBy>Microsoft Office User</cp:lastModifiedBy>
  <cp:revision>42</cp:revision>
  <cp:lastPrinted>2022-07-20T08:08:11Z</cp:lastPrinted>
  <dcterms:created xsi:type="dcterms:W3CDTF">2022-07-15T20:55:41Z</dcterms:created>
  <dcterms:modified xsi:type="dcterms:W3CDTF">2022-07-21T11:54:19Z</dcterms:modified>
</cp:coreProperties>
</file>